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</p:sldIdLst>
  <p:sldSz cx="132588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Relationship Id="rId49" Type="http://schemas.openxmlformats.org/officeDocument/2006/relationships/slide" Target="slides/slide43.xml"/><Relationship Id="rId50" Type="http://schemas.openxmlformats.org/officeDocument/2006/relationships/slide" Target="slides/slide44.xml"/><Relationship Id="rId51" Type="http://schemas.openxmlformats.org/officeDocument/2006/relationships/slide" Target="slides/slide45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29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image" Target="../media/image32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6" Type="http://schemas.openxmlformats.org/officeDocument/2006/relationships/image" Target="../media/image37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6" Type="http://schemas.openxmlformats.org/officeDocument/2006/relationships/image" Target="../media/image40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.png"/><Relationship Id="rId3" Type="http://schemas.openxmlformats.org/officeDocument/2006/relationships/image" Target="../media/image2.png"/><Relationship Id="rId4" Type="http://schemas.openxmlformats.org/officeDocument/2006/relationships/image" Target="../media/image44.png"/><Relationship Id="rId5" Type="http://schemas.openxmlformats.org/officeDocument/2006/relationships/image" Target="../media/image45.png"/><Relationship Id="rId6" Type="http://schemas.openxmlformats.org/officeDocument/2006/relationships/image" Target="../media/image46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.png"/><Relationship Id="rId3" Type="http://schemas.openxmlformats.org/officeDocument/2006/relationships/image" Target="../media/image2.png"/><Relationship Id="rId4" Type="http://schemas.openxmlformats.org/officeDocument/2006/relationships/image" Target="../media/image47.png"/><Relationship Id="rId5" Type="http://schemas.openxmlformats.org/officeDocument/2006/relationships/image" Target="../media/image48.png"/><Relationship Id="rId6" Type="http://schemas.openxmlformats.org/officeDocument/2006/relationships/image" Target="../media/image49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.png"/><Relationship Id="rId3" Type="http://schemas.openxmlformats.org/officeDocument/2006/relationships/image" Target="../media/image2.png"/><Relationship Id="rId4" Type="http://schemas.openxmlformats.org/officeDocument/2006/relationships/image" Target="../media/image50.png"/><Relationship Id="rId5" Type="http://schemas.openxmlformats.org/officeDocument/2006/relationships/image" Target="../media/image51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.png"/><Relationship Id="rId3" Type="http://schemas.openxmlformats.org/officeDocument/2006/relationships/image" Target="../media/image2.png"/><Relationship Id="rId4" Type="http://schemas.openxmlformats.org/officeDocument/2006/relationships/image" Target="../media/image52.png"/><Relationship Id="rId5" Type="http://schemas.openxmlformats.org/officeDocument/2006/relationships/image" Target="../media/image53.png"/><Relationship Id="rId6" Type="http://schemas.openxmlformats.org/officeDocument/2006/relationships/image" Target="../media/image54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.png"/><Relationship Id="rId3" Type="http://schemas.openxmlformats.org/officeDocument/2006/relationships/image" Target="../media/image2.png"/><Relationship Id="rId4" Type="http://schemas.openxmlformats.org/officeDocument/2006/relationships/image" Target="../media/image55.png"/><Relationship Id="rId5" Type="http://schemas.openxmlformats.org/officeDocument/2006/relationships/image" Target="../media/image56.png"/><Relationship Id="rId6" Type="http://schemas.openxmlformats.org/officeDocument/2006/relationships/image" Target="../media/image57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.png"/><Relationship Id="rId3" Type="http://schemas.openxmlformats.org/officeDocument/2006/relationships/image" Target="../media/image2.png"/><Relationship Id="rId4" Type="http://schemas.openxmlformats.org/officeDocument/2006/relationships/image" Target="../media/image58.png"/><Relationship Id="rId5" Type="http://schemas.openxmlformats.org/officeDocument/2006/relationships/image" Target="../media/image59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.png"/><Relationship Id="rId3" Type="http://schemas.openxmlformats.org/officeDocument/2006/relationships/image" Target="../media/image2.png"/><Relationship Id="rId4" Type="http://schemas.openxmlformats.org/officeDocument/2006/relationships/image" Target="../media/image60.png"/><Relationship Id="rId5" Type="http://schemas.openxmlformats.org/officeDocument/2006/relationships/image" Target="../media/image61.png"/><Relationship Id="rId6" Type="http://schemas.openxmlformats.org/officeDocument/2006/relationships/image" Target="../media/image62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.png"/><Relationship Id="rId3" Type="http://schemas.openxmlformats.org/officeDocument/2006/relationships/image" Target="../media/image2.png"/><Relationship Id="rId4" Type="http://schemas.openxmlformats.org/officeDocument/2006/relationships/image" Target="../media/image63.png"/><Relationship Id="rId5" Type="http://schemas.openxmlformats.org/officeDocument/2006/relationships/image" Target="../media/image64.png"/><Relationship Id="rId6" Type="http://schemas.openxmlformats.org/officeDocument/2006/relationships/image" Target="../media/image65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.png"/><Relationship Id="rId3" Type="http://schemas.openxmlformats.org/officeDocument/2006/relationships/image" Target="../media/image2.png"/><Relationship Id="rId4" Type="http://schemas.openxmlformats.org/officeDocument/2006/relationships/image" Target="../media/image66.png"/><Relationship Id="rId5" Type="http://schemas.openxmlformats.org/officeDocument/2006/relationships/image" Target="../media/image67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.png"/><Relationship Id="rId3" Type="http://schemas.openxmlformats.org/officeDocument/2006/relationships/image" Target="../media/image2.png"/><Relationship Id="rId4" Type="http://schemas.openxmlformats.org/officeDocument/2006/relationships/image" Target="../media/image68.png"/><Relationship Id="rId5" Type="http://schemas.openxmlformats.org/officeDocument/2006/relationships/image" Target="../media/image69.png"/><Relationship Id="rId6" Type="http://schemas.openxmlformats.org/officeDocument/2006/relationships/image" Target="../media/image70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.png"/><Relationship Id="rId3" Type="http://schemas.openxmlformats.org/officeDocument/2006/relationships/image" Target="../media/image2.png"/><Relationship Id="rId4" Type="http://schemas.openxmlformats.org/officeDocument/2006/relationships/image" Target="../media/image71.png"/><Relationship Id="rId5" Type="http://schemas.openxmlformats.org/officeDocument/2006/relationships/image" Target="../media/image72.png"/><Relationship Id="rId6" Type="http://schemas.openxmlformats.org/officeDocument/2006/relationships/image" Target="../media/image73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.png"/><Relationship Id="rId3" Type="http://schemas.openxmlformats.org/officeDocument/2006/relationships/image" Target="../media/image2.png"/><Relationship Id="rId4" Type="http://schemas.openxmlformats.org/officeDocument/2006/relationships/image" Target="../media/image74.png"/><Relationship Id="rId5" Type="http://schemas.openxmlformats.org/officeDocument/2006/relationships/image" Target="../media/image75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.png"/><Relationship Id="rId3" Type="http://schemas.openxmlformats.org/officeDocument/2006/relationships/image" Target="../media/image2.png"/><Relationship Id="rId4" Type="http://schemas.openxmlformats.org/officeDocument/2006/relationships/image" Target="../media/image76.png"/><Relationship Id="rId5" Type="http://schemas.openxmlformats.org/officeDocument/2006/relationships/image" Target="../media/image77.png"/><Relationship Id="rId6" Type="http://schemas.openxmlformats.org/officeDocument/2006/relationships/image" Target="../media/image78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.png"/><Relationship Id="rId3" Type="http://schemas.openxmlformats.org/officeDocument/2006/relationships/image" Target="../media/image2.png"/><Relationship Id="rId4" Type="http://schemas.openxmlformats.org/officeDocument/2006/relationships/image" Target="../media/image79.png"/><Relationship Id="rId5" Type="http://schemas.openxmlformats.org/officeDocument/2006/relationships/image" Target="../media/image80.png"/><Relationship Id="rId6" Type="http://schemas.openxmlformats.org/officeDocument/2006/relationships/image" Target="../media/image81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9.png"/><Relationship Id="rId5" Type="http://schemas.openxmlformats.org/officeDocument/2006/relationships/image" Target="../media/image10.pn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.png"/><Relationship Id="rId3" Type="http://schemas.openxmlformats.org/officeDocument/2006/relationships/image" Target="../media/image2.png"/><Relationship Id="rId4" Type="http://schemas.openxmlformats.org/officeDocument/2006/relationships/image" Target="../media/image82.png"/><Relationship Id="rId5" Type="http://schemas.openxmlformats.org/officeDocument/2006/relationships/image" Target="../media/image83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4.png"/><Relationship Id="rId3" Type="http://schemas.openxmlformats.org/officeDocument/2006/relationships/image" Target="../media/image2.png"/><Relationship Id="rId4" Type="http://schemas.openxmlformats.org/officeDocument/2006/relationships/image" Target="../media/image85.png"/><Relationship Id="rId5" Type="http://schemas.openxmlformats.org/officeDocument/2006/relationships/image" Target="../media/image86.png"/><Relationship Id="rId6" Type="http://schemas.openxmlformats.org/officeDocument/2006/relationships/image" Target="../media/image87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4.png"/><Relationship Id="rId3" Type="http://schemas.openxmlformats.org/officeDocument/2006/relationships/image" Target="../media/image2.png"/><Relationship Id="rId4" Type="http://schemas.openxmlformats.org/officeDocument/2006/relationships/image" Target="../media/image88.png"/><Relationship Id="rId5" Type="http://schemas.openxmlformats.org/officeDocument/2006/relationships/image" Target="../media/image89.png"/><Relationship Id="rId6" Type="http://schemas.openxmlformats.org/officeDocument/2006/relationships/image" Target="../media/image90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4.png"/><Relationship Id="rId3" Type="http://schemas.openxmlformats.org/officeDocument/2006/relationships/image" Target="../media/image2.png"/><Relationship Id="rId4" Type="http://schemas.openxmlformats.org/officeDocument/2006/relationships/image" Target="../media/image91.png"/><Relationship Id="rId5" Type="http://schemas.openxmlformats.org/officeDocument/2006/relationships/image" Target="../media/image92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4.png"/><Relationship Id="rId3" Type="http://schemas.openxmlformats.org/officeDocument/2006/relationships/image" Target="../media/image2.png"/><Relationship Id="rId4" Type="http://schemas.openxmlformats.org/officeDocument/2006/relationships/image" Target="../media/image93.png"/><Relationship Id="rId5" Type="http://schemas.openxmlformats.org/officeDocument/2006/relationships/image" Target="../media/image94.png"/><Relationship Id="rId6" Type="http://schemas.openxmlformats.org/officeDocument/2006/relationships/image" Target="../media/image95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4.png"/><Relationship Id="rId3" Type="http://schemas.openxmlformats.org/officeDocument/2006/relationships/image" Target="../media/image2.png"/><Relationship Id="rId4" Type="http://schemas.openxmlformats.org/officeDocument/2006/relationships/image" Target="../media/image96.png"/><Relationship Id="rId5" Type="http://schemas.openxmlformats.org/officeDocument/2006/relationships/image" Target="../media/image97.png"/><Relationship Id="rId6" Type="http://schemas.openxmlformats.org/officeDocument/2006/relationships/image" Target="../media/image98.pn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4.png"/><Relationship Id="rId3" Type="http://schemas.openxmlformats.org/officeDocument/2006/relationships/image" Target="../media/image2.png"/><Relationship Id="rId4" Type="http://schemas.openxmlformats.org/officeDocument/2006/relationships/image" Target="../media/image99.png"/><Relationship Id="rId5" Type="http://schemas.openxmlformats.org/officeDocument/2006/relationships/image" Target="../media/image100.pn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4.png"/><Relationship Id="rId3" Type="http://schemas.openxmlformats.org/officeDocument/2006/relationships/image" Target="../media/image2.png"/><Relationship Id="rId4" Type="http://schemas.openxmlformats.org/officeDocument/2006/relationships/image" Target="../media/image101.png"/><Relationship Id="rId5" Type="http://schemas.openxmlformats.org/officeDocument/2006/relationships/image" Target="../media/image102.png"/><Relationship Id="rId6" Type="http://schemas.openxmlformats.org/officeDocument/2006/relationships/image" Target="../media/image103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4.png"/><Relationship Id="rId3" Type="http://schemas.openxmlformats.org/officeDocument/2006/relationships/image" Target="../media/image2.png"/><Relationship Id="rId4" Type="http://schemas.openxmlformats.org/officeDocument/2006/relationships/image" Target="../media/image104.png"/><Relationship Id="rId5" Type="http://schemas.openxmlformats.org/officeDocument/2006/relationships/image" Target="../media/image105.png"/><Relationship Id="rId6" Type="http://schemas.openxmlformats.org/officeDocument/2006/relationships/image" Target="../media/image106.pn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4.png"/><Relationship Id="rId3" Type="http://schemas.openxmlformats.org/officeDocument/2006/relationships/image" Target="../media/image2.png"/><Relationship Id="rId4" Type="http://schemas.openxmlformats.org/officeDocument/2006/relationships/image" Target="../media/image107.png"/><Relationship Id="rId5" Type="http://schemas.openxmlformats.org/officeDocument/2006/relationships/image" Target="../media/image108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4.png"/><Relationship Id="rId3" Type="http://schemas.openxmlformats.org/officeDocument/2006/relationships/image" Target="../media/image2.png"/><Relationship Id="rId4" Type="http://schemas.openxmlformats.org/officeDocument/2006/relationships/image" Target="../media/image109.png"/><Relationship Id="rId5" Type="http://schemas.openxmlformats.org/officeDocument/2006/relationships/image" Target="../media/image110.png"/><Relationship Id="rId6" Type="http://schemas.openxmlformats.org/officeDocument/2006/relationships/image" Target="../media/image111.pn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4.png"/><Relationship Id="rId3" Type="http://schemas.openxmlformats.org/officeDocument/2006/relationships/image" Target="../media/image2.png"/><Relationship Id="rId4" Type="http://schemas.openxmlformats.org/officeDocument/2006/relationships/image" Target="../media/image112.png"/><Relationship Id="rId5" Type="http://schemas.openxmlformats.org/officeDocument/2006/relationships/image" Target="../media/image113.png"/><Relationship Id="rId6" Type="http://schemas.openxmlformats.org/officeDocument/2006/relationships/image" Target="../media/image114.png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4.png"/><Relationship Id="rId3" Type="http://schemas.openxmlformats.org/officeDocument/2006/relationships/image" Target="../media/image2.png"/><Relationship Id="rId4" Type="http://schemas.openxmlformats.org/officeDocument/2006/relationships/image" Target="../media/image115.png"/><Relationship Id="rId5" Type="http://schemas.openxmlformats.org/officeDocument/2006/relationships/image" Target="../media/image116.png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4.png"/><Relationship Id="rId3" Type="http://schemas.openxmlformats.org/officeDocument/2006/relationships/image" Target="../media/image2.png"/><Relationship Id="rId4" Type="http://schemas.openxmlformats.org/officeDocument/2006/relationships/image" Target="../media/image117.png"/><Relationship Id="rId5" Type="http://schemas.openxmlformats.org/officeDocument/2006/relationships/image" Target="../media/image118.png"/><Relationship Id="rId6" Type="http://schemas.openxmlformats.org/officeDocument/2006/relationships/image" Target="../media/image119.png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4.png"/><Relationship Id="rId3" Type="http://schemas.openxmlformats.org/officeDocument/2006/relationships/image" Target="../media/image2.png"/><Relationship Id="rId4" Type="http://schemas.openxmlformats.org/officeDocument/2006/relationships/image" Target="../media/image120.png"/><Relationship Id="rId5" Type="http://schemas.openxmlformats.org/officeDocument/2006/relationships/image" Target="../media/image121.png"/><Relationship Id="rId6" Type="http://schemas.openxmlformats.org/officeDocument/2006/relationships/image" Target="../media/image122.png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4.png"/><Relationship Id="rId3" Type="http://schemas.openxmlformats.org/officeDocument/2006/relationships/image" Target="../media/image2.png"/><Relationship Id="rId4" Type="http://schemas.openxmlformats.org/officeDocument/2006/relationships/image" Target="../media/image123.png"/><Relationship Id="rId5" Type="http://schemas.openxmlformats.org/officeDocument/2006/relationships/image" Target="../media/image124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"/>
            <a:ext cx="685800" cy="685800"/>
          </a:xfrm>
          <a:prstGeom prst="rect">
            <a:avLst/>
          </a:prstGeom>
        </p:spPr>
      </p:pic>
      <p:pic>
        <p:nvPicPr>
          <p:cNvPr id="3" name="Picture 2" descr="did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7200" y="9144"/>
            <a:ext cx="1371600" cy="7715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88720" y="91440"/>
            <a:ext cx="9784080" cy="6858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FC4C02"/>
                </a:solidFill>
                <a:latin typeface="Roboto"/>
              </a:rPr>
              <a:t>PERFORMANCE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777240"/>
            <a:ext cx="12801600" cy="4572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000000"/>
                </a:solidFill>
                <a:latin typeface="Roboto"/>
              </a:rPr>
              <a:t>Action Title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234440"/>
            <a:ext cx="12801600" cy="36576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1800" b="0">
                <a:solidFill>
                  <a:srgbClr val="000000"/>
                </a:solidFill>
                <a:latin typeface="Roboto"/>
              </a:rPr>
              <a:t>Priority 1 - </a:t>
            </a:r>
          </a:p>
        </p:txBody>
      </p:sp>
      <p:pic>
        <p:nvPicPr>
          <p:cNvPr id="7" name="Picture 6" descr="resized_graph_1_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965960"/>
            <a:ext cx="4114800" cy="30861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Mean over the last 4 months: 19.39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0" y="5052060"/>
            <a:ext cx="4087368" cy="274320"/>
          </a:xfrm>
          <a:prstGeom prst="rect">
            <a:avLst/>
          </a:prstGeom>
          <a:solidFill>
            <a:srgbClr val="FC4C02"/>
          </a:solidFill>
        </p:spPr>
        <p:txBody>
          <a:bodyPr wrap="square" anchor="ctr">
            <a:noAutofit/>
          </a:bodyPr>
          <a:lstStyle/>
          <a:p>
            <a:r>
              <a:rPr sz="1440" b="0">
                <a:solidFill>
                  <a:srgbClr val="FFFFFF"/>
                </a:solidFill>
                <a:latin typeface="Roboto"/>
              </a:rPr>
              <a:t>Insights</a:t>
            </a:r>
          </a:p>
        </p:txBody>
      </p:sp>
      <p:pic>
        <p:nvPicPr>
          <p:cNvPr id="10" name="Picture 9" descr="resized_graph_2_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965960"/>
            <a:ext cx="4114800" cy="30861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5720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Mean over the last 4 months: 405.75</a:t>
            </a:r>
          </a:p>
        </p:txBody>
      </p:sp>
      <p:pic>
        <p:nvPicPr>
          <p:cNvPr id="12" name="Picture 11" descr="resized_graph_3_3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6800" y="1965960"/>
            <a:ext cx="4114800" cy="30861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6868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Mean over the last 4 months: 7799.23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"/>
            <a:ext cx="685800" cy="685800"/>
          </a:xfrm>
          <a:prstGeom prst="rect">
            <a:avLst/>
          </a:prstGeom>
        </p:spPr>
      </p:pic>
      <p:pic>
        <p:nvPicPr>
          <p:cNvPr id="3" name="Picture 2" descr="did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7200" y="9144"/>
            <a:ext cx="1371600" cy="7715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88720" y="91440"/>
            <a:ext cx="9784080" cy="6858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FC4C02"/>
                </a:solidFill>
                <a:latin typeface="Roboto"/>
              </a:rPr>
              <a:t>PERFORMANCE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777240"/>
            <a:ext cx="12801600" cy="4572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000000"/>
                </a:solidFill>
                <a:latin typeface="Roboto"/>
              </a:rPr>
              <a:t>Action Title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234440"/>
            <a:ext cx="12801600" cy="36576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1800" b="0">
                <a:solidFill>
                  <a:srgbClr val="000000"/>
                </a:solidFill>
                <a:latin typeface="Roboto"/>
              </a:rPr>
              <a:t>Priority 4 - </a:t>
            </a:r>
          </a:p>
        </p:txBody>
      </p:sp>
      <p:pic>
        <p:nvPicPr>
          <p:cNvPr id="7" name="Picture 6" descr="resized_graph_1_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965960"/>
            <a:ext cx="4114800" cy="30861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Mean over the last 4 months: 2.43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0" y="5052060"/>
            <a:ext cx="4087368" cy="274320"/>
          </a:xfrm>
          <a:prstGeom prst="rect">
            <a:avLst/>
          </a:prstGeom>
          <a:solidFill>
            <a:srgbClr val="FC4C02"/>
          </a:solidFill>
        </p:spPr>
        <p:txBody>
          <a:bodyPr wrap="square" anchor="ctr">
            <a:noAutofit/>
          </a:bodyPr>
          <a:lstStyle/>
          <a:p>
            <a:r>
              <a:rPr sz="1440" b="0">
                <a:solidFill>
                  <a:srgbClr val="FFFFFF"/>
                </a:solidFill>
                <a:latin typeface="Roboto"/>
              </a:rPr>
              <a:t>Insights</a:t>
            </a:r>
          </a:p>
        </p:txBody>
      </p:sp>
      <p:pic>
        <p:nvPicPr>
          <p:cNvPr id="10" name="Picture 9" descr="resized_graph_2_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965960"/>
            <a:ext cx="4114800" cy="30861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5720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Mean over the last 4 months: 713.0</a:t>
            </a:r>
          </a:p>
        </p:txBody>
      </p:sp>
      <p:pic>
        <p:nvPicPr>
          <p:cNvPr id="12" name="Picture 11" descr="resized_graph_3_3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6800" y="1965960"/>
            <a:ext cx="4114800" cy="30861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6868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Mean over the last 4 months: 1735.1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"/>
            <a:ext cx="685800" cy="685800"/>
          </a:xfrm>
          <a:prstGeom prst="rect">
            <a:avLst/>
          </a:prstGeom>
        </p:spPr>
      </p:pic>
      <p:pic>
        <p:nvPicPr>
          <p:cNvPr id="3" name="Picture 2" descr="did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7200" y="9144"/>
            <a:ext cx="1371600" cy="7715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88720" y="91440"/>
            <a:ext cx="9784080" cy="6858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FC4C02"/>
                </a:solidFill>
                <a:latin typeface="Roboto"/>
              </a:rPr>
              <a:t>MIXED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777240"/>
            <a:ext cx="12801600" cy="4572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000000"/>
                </a:solidFill>
                <a:latin typeface="Roboto"/>
              </a:rPr>
              <a:t>Action Title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234440"/>
            <a:ext cx="12801600" cy="36576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1800" b="0">
                <a:solidFill>
                  <a:srgbClr val="000000"/>
                </a:solidFill>
                <a:latin typeface="Roboto"/>
              </a:rPr>
              <a:t>Priority 4 - </a:t>
            </a:r>
          </a:p>
        </p:txBody>
      </p:sp>
      <p:pic>
        <p:nvPicPr>
          <p:cNvPr id="7" name="Picture 6" descr="resized_graph_1_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965960"/>
            <a:ext cx="4114800" cy="30861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Example text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0" y="5052060"/>
            <a:ext cx="4087368" cy="274320"/>
          </a:xfrm>
          <a:prstGeom prst="rect">
            <a:avLst/>
          </a:prstGeom>
          <a:solidFill>
            <a:srgbClr val="FC4C02"/>
          </a:solidFill>
        </p:spPr>
        <p:txBody>
          <a:bodyPr wrap="square" anchor="ctr">
            <a:noAutofit/>
          </a:bodyPr>
          <a:lstStyle/>
          <a:p>
            <a:r>
              <a:rPr sz="1440" b="0">
                <a:solidFill>
                  <a:srgbClr val="FFFFFF"/>
                </a:solidFill>
                <a:latin typeface="Roboto"/>
              </a:rPr>
              <a:t>Insights</a:t>
            </a:r>
          </a:p>
        </p:txBody>
      </p:sp>
      <p:pic>
        <p:nvPicPr>
          <p:cNvPr id="10" name="Picture 9" descr="resized_graph_2_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965960"/>
            <a:ext cx="4114800" cy="30861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5720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Example text</a:t>
            </a:r>
          </a:p>
        </p:txBody>
      </p:sp>
      <p:pic>
        <p:nvPicPr>
          <p:cNvPr id="12" name="Picture 11" descr="resized_graph_3_3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6800" y="1965960"/>
            <a:ext cx="4114800" cy="30861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6868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Example text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"/>
            <a:ext cx="685800" cy="685800"/>
          </a:xfrm>
          <a:prstGeom prst="rect">
            <a:avLst/>
          </a:prstGeom>
        </p:spPr>
      </p:pic>
      <p:pic>
        <p:nvPicPr>
          <p:cNvPr id="3" name="Picture 2" descr="did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7200" y="9144"/>
            <a:ext cx="1371600" cy="7715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88720" y="91440"/>
            <a:ext cx="9784080" cy="6858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FC4C02"/>
                </a:solidFill>
                <a:latin typeface="Roboto"/>
              </a:rPr>
              <a:t>SERVICE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777240"/>
            <a:ext cx="12801600" cy="4572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000000"/>
                </a:solidFill>
                <a:latin typeface="Roboto"/>
              </a:rPr>
              <a:t>Action Title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234440"/>
            <a:ext cx="12801600" cy="36576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1800" b="0">
                <a:solidFill>
                  <a:srgbClr val="000000"/>
                </a:solidFill>
                <a:latin typeface="Roboto"/>
              </a:rPr>
              <a:t>Priority 4 - </a:t>
            </a:r>
          </a:p>
        </p:txBody>
      </p:sp>
      <p:pic>
        <p:nvPicPr>
          <p:cNvPr id="7" name="Picture 6" descr="resized_graph_1_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3352" y="1965960"/>
            <a:ext cx="4114800" cy="30861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73352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Example text</a:t>
            </a:r>
          </a:p>
        </p:txBody>
      </p:sp>
      <p:pic>
        <p:nvPicPr>
          <p:cNvPr id="9" name="Picture 8" descr="resized_graph_2_2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1504" y="1965960"/>
            <a:ext cx="4114800" cy="30861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461504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Example text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"/>
            <a:ext cx="685800" cy="685800"/>
          </a:xfrm>
          <a:prstGeom prst="rect">
            <a:avLst/>
          </a:prstGeom>
        </p:spPr>
      </p:pic>
      <p:pic>
        <p:nvPicPr>
          <p:cNvPr id="3" name="Picture 2" descr="did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7200" y="9144"/>
            <a:ext cx="1371600" cy="7715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88720" y="91440"/>
            <a:ext cx="9784080" cy="6858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FC4C02"/>
                </a:solidFill>
                <a:latin typeface="Roboto"/>
              </a:rPr>
              <a:t>PERFORMANCE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777240"/>
            <a:ext cx="12801600" cy="4572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000000"/>
                </a:solidFill>
                <a:latin typeface="Roboto"/>
              </a:rPr>
              <a:t>Action Title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234440"/>
            <a:ext cx="12801600" cy="36576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1800" b="0">
                <a:solidFill>
                  <a:srgbClr val="000000"/>
                </a:solidFill>
                <a:latin typeface="Roboto"/>
              </a:rPr>
              <a:t>Priority 5 - </a:t>
            </a:r>
          </a:p>
        </p:txBody>
      </p:sp>
      <p:pic>
        <p:nvPicPr>
          <p:cNvPr id="7" name="Picture 6" descr="resized_graph_1_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965960"/>
            <a:ext cx="4114800" cy="30861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Mean over the last 4 months: 0.47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0" y="5052060"/>
            <a:ext cx="4087368" cy="274320"/>
          </a:xfrm>
          <a:prstGeom prst="rect">
            <a:avLst/>
          </a:prstGeom>
          <a:solidFill>
            <a:srgbClr val="FC4C02"/>
          </a:solidFill>
        </p:spPr>
        <p:txBody>
          <a:bodyPr wrap="square" anchor="ctr">
            <a:noAutofit/>
          </a:bodyPr>
          <a:lstStyle/>
          <a:p>
            <a:r>
              <a:rPr sz="1440" b="0">
                <a:solidFill>
                  <a:srgbClr val="FFFFFF"/>
                </a:solidFill>
                <a:latin typeface="Roboto"/>
              </a:rPr>
              <a:t>Insights</a:t>
            </a:r>
          </a:p>
        </p:txBody>
      </p:sp>
      <p:pic>
        <p:nvPicPr>
          <p:cNvPr id="10" name="Picture 9" descr="resized_graph_2_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965960"/>
            <a:ext cx="4114800" cy="30861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5720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Mean over the last 4 months: 1686.75</a:t>
            </a:r>
          </a:p>
        </p:txBody>
      </p:sp>
      <p:pic>
        <p:nvPicPr>
          <p:cNvPr id="12" name="Picture 11" descr="resized_graph_3_3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6800" y="1965960"/>
            <a:ext cx="4114800" cy="30861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6868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Mean over the last 4 months: 786.47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"/>
            <a:ext cx="685800" cy="685800"/>
          </a:xfrm>
          <a:prstGeom prst="rect">
            <a:avLst/>
          </a:prstGeom>
        </p:spPr>
      </p:pic>
      <p:pic>
        <p:nvPicPr>
          <p:cNvPr id="3" name="Picture 2" descr="did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7200" y="9144"/>
            <a:ext cx="1371600" cy="7715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88720" y="91440"/>
            <a:ext cx="9784080" cy="6858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FC4C02"/>
                </a:solidFill>
                <a:latin typeface="Roboto"/>
              </a:rPr>
              <a:t>MIXED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777240"/>
            <a:ext cx="12801600" cy="4572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000000"/>
                </a:solidFill>
                <a:latin typeface="Roboto"/>
              </a:rPr>
              <a:t>Action Title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234440"/>
            <a:ext cx="12801600" cy="36576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1800" b="0">
                <a:solidFill>
                  <a:srgbClr val="000000"/>
                </a:solidFill>
                <a:latin typeface="Roboto"/>
              </a:rPr>
              <a:t>Priority 5 - </a:t>
            </a:r>
          </a:p>
        </p:txBody>
      </p:sp>
      <p:pic>
        <p:nvPicPr>
          <p:cNvPr id="7" name="Picture 6" descr="resized_graph_1_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965960"/>
            <a:ext cx="4114800" cy="30861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Example text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0" y="5052060"/>
            <a:ext cx="4087368" cy="274320"/>
          </a:xfrm>
          <a:prstGeom prst="rect">
            <a:avLst/>
          </a:prstGeom>
          <a:solidFill>
            <a:srgbClr val="FC4C02"/>
          </a:solidFill>
        </p:spPr>
        <p:txBody>
          <a:bodyPr wrap="square" anchor="ctr">
            <a:noAutofit/>
          </a:bodyPr>
          <a:lstStyle/>
          <a:p>
            <a:r>
              <a:rPr sz="1440" b="0">
                <a:solidFill>
                  <a:srgbClr val="FFFFFF"/>
                </a:solidFill>
                <a:latin typeface="Roboto"/>
              </a:rPr>
              <a:t>Insights</a:t>
            </a:r>
          </a:p>
        </p:txBody>
      </p:sp>
      <p:pic>
        <p:nvPicPr>
          <p:cNvPr id="10" name="Picture 9" descr="resized_graph_2_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965960"/>
            <a:ext cx="4114800" cy="30861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5720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Example text</a:t>
            </a:r>
          </a:p>
        </p:txBody>
      </p:sp>
      <p:pic>
        <p:nvPicPr>
          <p:cNvPr id="12" name="Picture 11" descr="resized_graph_3_3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6800" y="1965960"/>
            <a:ext cx="4114800" cy="30861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6868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Example text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"/>
            <a:ext cx="685800" cy="685800"/>
          </a:xfrm>
          <a:prstGeom prst="rect">
            <a:avLst/>
          </a:prstGeom>
        </p:spPr>
      </p:pic>
      <p:pic>
        <p:nvPicPr>
          <p:cNvPr id="3" name="Picture 2" descr="did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7200" y="9144"/>
            <a:ext cx="1371600" cy="7715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88720" y="91440"/>
            <a:ext cx="9784080" cy="6858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FC4C02"/>
                </a:solidFill>
                <a:latin typeface="Roboto"/>
              </a:rPr>
              <a:t>SERVICE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777240"/>
            <a:ext cx="12801600" cy="4572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000000"/>
                </a:solidFill>
                <a:latin typeface="Roboto"/>
              </a:rPr>
              <a:t>Action Title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234440"/>
            <a:ext cx="12801600" cy="36576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1800" b="0">
                <a:solidFill>
                  <a:srgbClr val="000000"/>
                </a:solidFill>
                <a:latin typeface="Roboto"/>
              </a:rPr>
              <a:t>Priority 5 - </a:t>
            </a:r>
          </a:p>
        </p:txBody>
      </p:sp>
      <p:pic>
        <p:nvPicPr>
          <p:cNvPr id="7" name="Picture 6" descr="resized_graph_1_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3352" y="1965960"/>
            <a:ext cx="4114800" cy="30861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73352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Example text</a:t>
            </a:r>
          </a:p>
        </p:txBody>
      </p:sp>
      <p:pic>
        <p:nvPicPr>
          <p:cNvPr id="9" name="Picture 8" descr="resized_graph_2_2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1504" y="1965960"/>
            <a:ext cx="4114800" cy="30861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461504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Example text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"/>
            <a:ext cx="685800" cy="685800"/>
          </a:xfrm>
          <a:prstGeom prst="rect">
            <a:avLst/>
          </a:prstGeom>
        </p:spPr>
      </p:pic>
      <p:pic>
        <p:nvPicPr>
          <p:cNvPr id="3" name="Picture 2" descr="did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7200" y="9144"/>
            <a:ext cx="1371600" cy="7715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88720" y="91440"/>
            <a:ext cx="9784080" cy="6858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FC4C02"/>
                </a:solidFill>
                <a:latin typeface="Roboto"/>
              </a:rPr>
              <a:t>PERFORMANCE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777240"/>
            <a:ext cx="12801600" cy="4572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000000"/>
                </a:solidFill>
                <a:latin typeface="Roboto"/>
              </a:rPr>
              <a:t>Action Title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234440"/>
            <a:ext cx="12801600" cy="36576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1800" b="0">
                <a:solidFill>
                  <a:srgbClr val="000000"/>
                </a:solidFill>
                <a:latin typeface="Roboto"/>
              </a:rPr>
              <a:t>Priority 1 - </a:t>
            </a:r>
          </a:p>
        </p:txBody>
      </p:sp>
      <p:pic>
        <p:nvPicPr>
          <p:cNvPr id="7" name="Picture 6" descr="resized_graph_1_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965960"/>
            <a:ext cx="4114800" cy="30861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Mean over the last 4 months: 10.84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0" y="5052060"/>
            <a:ext cx="4087368" cy="274320"/>
          </a:xfrm>
          <a:prstGeom prst="rect">
            <a:avLst/>
          </a:prstGeom>
          <a:solidFill>
            <a:srgbClr val="FC4C02"/>
          </a:solidFill>
        </p:spPr>
        <p:txBody>
          <a:bodyPr wrap="square" anchor="ctr">
            <a:noAutofit/>
          </a:bodyPr>
          <a:lstStyle/>
          <a:p>
            <a:r>
              <a:rPr sz="1440" b="0">
                <a:solidFill>
                  <a:srgbClr val="FFFFFF"/>
                </a:solidFill>
                <a:latin typeface="Roboto"/>
              </a:rPr>
              <a:t>Insights</a:t>
            </a:r>
          </a:p>
        </p:txBody>
      </p:sp>
      <p:pic>
        <p:nvPicPr>
          <p:cNvPr id="10" name="Picture 9" descr="resized_graph_2_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965960"/>
            <a:ext cx="4114800" cy="30861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5720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Mean over the last 4 months: 115.25</a:t>
            </a:r>
          </a:p>
        </p:txBody>
      </p:sp>
      <p:pic>
        <p:nvPicPr>
          <p:cNvPr id="12" name="Picture 11" descr="resized_graph_3_3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6800" y="1965960"/>
            <a:ext cx="4114800" cy="30861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6868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Mean over the last 4 months: 1258.28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"/>
            <a:ext cx="685800" cy="685800"/>
          </a:xfrm>
          <a:prstGeom prst="rect">
            <a:avLst/>
          </a:prstGeom>
        </p:spPr>
      </p:pic>
      <p:pic>
        <p:nvPicPr>
          <p:cNvPr id="3" name="Picture 2" descr="did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7200" y="9144"/>
            <a:ext cx="1371600" cy="7715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88720" y="91440"/>
            <a:ext cx="9784080" cy="6858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FC4C02"/>
                </a:solidFill>
                <a:latin typeface="Roboto"/>
              </a:rPr>
              <a:t>MIXED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777240"/>
            <a:ext cx="12801600" cy="4572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000000"/>
                </a:solidFill>
                <a:latin typeface="Roboto"/>
              </a:rPr>
              <a:t>Action Title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234440"/>
            <a:ext cx="12801600" cy="36576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1800" b="0">
                <a:solidFill>
                  <a:srgbClr val="000000"/>
                </a:solidFill>
                <a:latin typeface="Roboto"/>
              </a:rPr>
              <a:t>Priority 1 - </a:t>
            </a:r>
          </a:p>
        </p:txBody>
      </p:sp>
      <p:pic>
        <p:nvPicPr>
          <p:cNvPr id="7" name="Picture 6" descr="resized_graph_1_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965960"/>
            <a:ext cx="4114800" cy="30861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Example text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0" y="5052060"/>
            <a:ext cx="4087368" cy="274320"/>
          </a:xfrm>
          <a:prstGeom prst="rect">
            <a:avLst/>
          </a:prstGeom>
          <a:solidFill>
            <a:srgbClr val="FC4C02"/>
          </a:solidFill>
        </p:spPr>
        <p:txBody>
          <a:bodyPr wrap="square" anchor="ctr">
            <a:noAutofit/>
          </a:bodyPr>
          <a:lstStyle/>
          <a:p>
            <a:r>
              <a:rPr sz="1440" b="0">
                <a:solidFill>
                  <a:srgbClr val="FFFFFF"/>
                </a:solidFill>
                <a:latin typeface="Roboto"/>
              </a:rPr>
              <a:t>Insights</a:t>
            </a:r>
          </a:p>
        </p:txBody>
      </p:sp>
      <p:pic>
        <p:nvPicPr>
          <p:cNvPr id="10" name="Picture 9" descr="resized_graph_2_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965960"/>
            <a:ext cx="4114800" cy="30861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5720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Example text</a:t>
            </a:r>
          </a:p>
        </p:txBody>
      </p:sp>
      <p:pic>
        <p:nvPicPr>
          <p:cNvPr id="12" name="Picture 11" descr="resized_graph_3_3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6800" y="1965960"/>
            <a:ext cx="4114800" cy="30861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6868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Example text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"/>
            <a:ext cx="685800" cy="685800"/>
          </a:xfrm>
          <a:prstGeom prst="rect">
            <a:avLst/>
          </a:prstGeom>
        </p:spPr>
      </p:pic>
      <p:pic>
        <p:nvPicPr>
          <p:cNvPr id="3" name="Picture 2" descr="did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7200" y="9144"/>
            <a:ext cx="1371600" cy="7715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88720" y="91440"/>
            <a:ext cx="9784080" cy="6858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FC4C02"/>
                </a:solidFill>
                <a:latin typeface="Roboto"/>
              </a:rPr>
              <a:t>SERVICE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777240"/>
            <a:ext cx="12801600" cy="4572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000000"/>
                </a:solidFill>
                <a:latin typeface="Roboto"/>
              </a:rPr>
              <a:t>Action Title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234440"/>
            <a:ext cx="12801600" cy="36576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1800" b="0">
                <a:solidFill>
                  <a:srgbClr val="000000"/>
                </a:solidFill>
                <a:latin typeface="Roboto"/>
              </a:rPr>
              <a:t>Priority 1 - </a:t>
            </a:r>
          </a:p>
        </p:txBody>
      </p:sp>
      <p:pic>
        <p:nvPicPr>
          <p:cNvPr id="7" name="Picture 6" descr="resized_graph_1_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3352" y="1965960"/>
            <a:ext cx="4114800" cy="30861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73352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Example text</a:t>
            </a:r>
          </a:p>
        </p:txBody>
      </p:sp>
      <p:pic>
        <p:nvPicPr>
          <p:cNvPr id="9" name="Picture 8" descr="resized_graph_2_2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1504" y="1965960"/>
            <a:ext cx="4114800" cy="30861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461504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Example text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"/>
            <a:ext cx="685800" cy="685800"/>
          </a:xfrm>
          <a:prstGeom prst="rect">
            <a:avLst/>
          </a:prstGeom>
        </p:spPr>
      </p:pic>
      <p:pic>
        <p:nvPicPr>
          <p:cNvPr id="3" name="Picture 2" descr="did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7200" y="9144"/>
            <a:ext cx="1371600" cy="7715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88720" y="91440"/>
            <a:ext cx="9784080" cy="6858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FC4C02"/>
                </a:solidFill>
                <a:latin typeface="Roboto"/>
              </a:rPr>
              <a:t>PERFORMANCE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777240"/>
            <a:ext cx="12801600" cy="4572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000000"/>
                </a:solidFill>
                <a:latin typeface="Roboto"/>
              </a:rPr>
              <a:t>Action Title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234440"/>
            <a:ext cx="12801600" cy="36576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1800" b="0">
                <a:solidFill>
                  <a:srgbClr val="000000"/>
                </a:solidFill>
                <a:latin typeface="Roboto"/>
              </a:rPr>
              <a:t>Priority 2 - </a:t>
            </a:r>
          </a:p>
        </p:txBody>
      </p:sp>
      <p:pic>
        <p:nvPicPr>
          <p:cNvPr id="7" name="Picture 6" descr="resized_graph_1_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965960"/>
            <a:ext cx="4114800" cy="30861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Mean over the last 4 months: 2.24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0" y="5052060"/>
            <a:ext cx="4087368" cy="274320"/>
          </a:xfrm>
          <a:prstGeom prst="rect">
            <a:avLst/>
          </a:prstGeom>
          <a:solidFill>
            <a:srgbClr val="FC4C02"/>
          </a:solidFill>
        </p:spPr>
        <p:txBody>
          <a:bodyPr wrap="square" anchor="ctr">
            <a:noAutofit/>
          </a:bodyPr>
          <a:lstStyle/>
          <a:p>
            <a:r>
              <a:rPr sz="1440" b="0">
                <a:solidFill>
                  <a:srgbClr val="FFFFFF"/>
                </a:solidFill>
                <a:latin typeface="Roboto"/>
              </a:rPr>
              <a:t>Insights</a:t>
            </a:r>
          </a:p>
        </p:txBody>
      </p:sp>
      <p:pic>
        <p:nvPicPr>
          <p:cNvPr id="10" name="Picture 9" descr="resized_graph_2_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965960"/>
            <a:ext cx="4114800" cy="30861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5720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Mean over the last 4 months: 263.0</a:t>
            </a:r>
          </a:p>
        </p:txBody>
      </p:sp>
      <p:pic>
        <p:nvPicPr>
          <p:cNvPr id="12" name="Picture 11" descr="resized_graph_3_3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6800" y="1965960"/>
            <a:ext cx="4114800" cy="30861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6868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Mean over the last 4 months: 585.52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"/>
            <a:ext cx="685800" cy="685800"/>
          </a:xfrm>
          <a:prstGeom prst="rect">
            <a:avLst/>
          </a:prstGeom>
        </p:spPr>
      </p:pic>
      <p:pic>
        <p:nvPicPr>
          <p:cNvPr id="3" name="Picture 2" descr="did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7200" y="9144"/>
            <a:ext cx="1371600" cy="7715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88720" y="91440"/>
            <a:ext cx="9784080" cy="6858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FC4C02"/>
                </a:solidFill>
                <a:latin typeface="Roboto"/>
              </a:rPr>
              <a:t>MIXED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777240"/>
            <a:ext cx="12801600" cy="4572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000000"/>
                </a:solidFill>
                <a:latin typeface="Roboto"/>
              </a:rPr>
              <a:t>Action Title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234440"/>
            <a:ext cx="12801600" cy="36576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1800" b="0">
                <a:solidFill>
                  <a:srgbClr val="000000"/>
                </a:solidFill>
                <a:latin typeface="Roboto"/>
              </a:rPr>
              <a:t>Priority 1 - </a:t>
            </a:r>
          </a:p>
        </p:txBody>
      </p:sp>
      <p:pic>
        <p:nvPicPr>
          <p:cNvPr id="7" name="Picture 6" descr="resized_graph_1_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965960"/>
            <a:ext cx="4114800" cy="30861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Example text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0" y="5052060"/>
            <a:ext cx="4087368" cy="274320"/>
          </a:xfrm>
          <a:prstGeom prst="rect">
            <a:avLst/>
          </a:prstGeom>
          <a:solidFill>
            <a:srgbClr val="FC4C02"/>
          </a:solidFill>
        </p:spPr>
        <p:txBody>
          <a:bodyPr wrap="square" anchor="ctr">
            <a:noAutofit/>
          </a:bodyPr>
          <a:lstStyle/>
          <a:p>
            <a:r>
              <a:rPr sz="1440" b="0">
                <a:solidFill>
                  <a:srgbClr val="FFFFFF"/>
                </a:solidFill>
                <a:latin typeface="Roboto"/>
              </a:rPr>
              <a:t>Insights</a:t>
            </a:r>
          </a:p>
        </p:txBody>
      </p:sp>
      <p:pic>
        <p:nvPicPr>
          <p:cNvPr id="10" name="Picture 9" descr="resized_graph_2_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965960"/>
            <a:ext cx="4114800" cy="30861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5720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Example text</a:t>
            </a:r>
          </a:p>
        </p:txBody>
      </p:sp>
      <p:pic>
        <p:nvPicPr>
          <p:cNvPr id="12" name="Picture 11" descr="resized_graph_3_3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6800" y="1965960"/>
            <a:ext cx="4114800" cy="30861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6868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Example text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"/>
            <a:ext cx="685800" cy="685800"/>
          </a:xfrm>
          <a:prstGeom prst="rect">
            <a:avLst/>
          </a:prstGeom>
        </p:spPr>
      </p:pic>
      <p:pic>
        <p:nvPicPr>
          <p:cNvPr id="3" name="Picture 2" descr="did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7200" y="9144"/>
            <a:ext cx="1371600" cy="7715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88720" y="91440"/>
            <a:ext cx="9784080" cy="6858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FC4C02"/>
                </a:solidFill>
                <a:latin typeface="Roboto"/>
              </a:rPr>
              <a:t>MIXED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777240"/>
            <a:ext cx="12801600" cy="4572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000000"/>
                </a:solidFill>
                <a:latin typeface="Roboto"/>
              </a:rPr>
              <a:t>Action Title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234440"/>
            <a:ext cx="12801600" cy="36576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1800" b="0">
                <a:solidFill>
                  <a:srgbClr val="000000"/>
                </a:solidFill>
                <a:latin typeface="Roboto"/>
              </a:rPr>
              <a:t>Priority 2 - </a:t>
            </a:r>
          </a:p>
        </p:txBody>
      </p:sp>
      <p:pic>
        <p:nvPicPr>
          <p:cNvPr id="7" name="Picture 6" descr="resized_graph_1_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965960"/>
            <a:ext cx="4114800" cy="30861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Example text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0" y="5052060"/>
            <a:ext cx="4087368" cy="274320"/>
          </a:xfrm>
          <a:prstGeom prst="rect">
            <a:avLst/>
          </a:prstGeom>
          <a:solidFill>
            <a:srgbClr val="FC4C02"/>
          </a:solidFill>
        </p:spPr>
        <p:txBody>
          <a:bodyPr wrap="square" anchor="ctr">
            <a:noAutofit/>
          </a:bodyPr>
          <a:lstStyle/>
          <a:p>
            <a:r>
              <a:rPr sz="1440" b="0">
                <a:solidFill>
                  <a:srgbClr val="FFFFFF"/>
                </a:solidFill>
                <a:latin typeface="Roboto"/>
              </a:rPr>
              <a:t>Insights</a:t>
            </a:r>
          </a:p>
        </p:txBody>
      </p:sp>
      <p:pic>
        <p:nvPicPr>
          <p:cNvPr id="10" name="Picture 9" descr="resized_graph_2_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965960"/>
            <a:ext cx="4114800" cy="30861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5720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Example text</a:t>
            </a:r>
          </a:p>
        </p:txBody>
      </p:sp>
      <p:pic>
        <p:nvPicPr>
          <p:cNvPr id="12" name="Picture 11" descr="resized_graph_3_3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6800" y="1965960"/>
            <a:ext cx="4114800" cy="30861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6868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Example text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"/>
            <a:ext cx="685800" cy="685800"/>
          </a:xfrm>
          <a:prstGeom prst="rect">
            <a:avLst/>
          </a:prstGeom>
        </p:spPr>
      </p:pic>
      <p:pic>
        <p:nvPicPr>
          <p:cNvPr id="3" name="Picture 2" descr="did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7200" y="9144"/>
            <a:ext cx="1371600" cy="7715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88720" y="91440"/>
            <a:ext cx="9784080" cy="6858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FC4C02"/>
                </a:solidFill>
                <a:latin typeface="Roboto"/>
              </a:rPr>
              <a:t>SERVICE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777240"/>
            <a:ext cx="12801600" cy="4572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000000"/>
                </a:solidFill>
                <a:latin typeface="Roboto"/>
              </a:rPr>
              <a:t>Action Title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234440"/>
            <a:ext cx="12801600" cy="36576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1800" b="0">
                <a:solidFill>
                  <a:srgbClr val="000000"/>
                </a:solidFill>
                <a:latin typeface="Roboto"/>
              </a:rPr>
              <a:t>Priority 2 - </a:t>
            </a:r>
          </a:p>
        </p:txBody>
      </p:sp>
      <p:pic>
        <p:nvPicPr>
          <p:cNvPr id="7" name="Picture 6" descr="resized_graph_1_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3352" y="1965960"/>
            <a:ext cx="4114800" cy="30861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73352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Example text</a:t>
            </a:r>
          </a:p>
        </p:txBody>
      </p:sp>
      <p:pic>
        <p:nvPicPr>
          <p:cNvPr id="9" name="Picture 8" descr="resized_graph_2_2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1504" y="1965960"/>
            <a:ext cx="4114800" cy="30861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461504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Example text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"/>
            <a:ext cx="685800" cy="685800"/>
          </a:xfrm>
          <a:prstGeom prst="rect">
            <a:avLst/>
          </a:prstGeom>
        </p:spPr>
      </p:pic>
      <p:pic>
        <p:nvPicPr>
          <p:cNvPr id="3" name="Picture 2" descr="did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7200" y="9144"/>
            <a:ext cx="1371600" cy="7715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88720" y="91440"/>
            <a:ext cx="9784080" cy="6858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FC4C02"/>
                </a:solidFill>
                <a:latin typeface="Roboto"/>
              </a:rPr>
              <a:t>PERFORMANCE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777240"/>
            <a:ext cx="12801600" cy="4572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000000"/>
                </a:solidFill>
                <a:latin typeface="Roboto"/>
              </a:rPr>
              <a:t>Action Title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234440"/>
            <a:ext cx="12801600" cy="36576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1800" b="0">
                <a:solidFill>
                  <a:srgbClr val="000000"/>
                </a:solidFill>
                <a:latin typeface="Roboto"/>
              </a:rPr>
              <a:t>Priority 3 - </a:t>
            </a:r>
          </a:p>
        </p:txBody>
      </p:sp>
      <p:pic>
        <p:nvPicPr>
          <p:cNvPr id="7" name="Picture 6" descr="resized_graph_1_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965960"/>
            <a:ext cx="4114800" cy="30861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Mean over the last 4 months: 0.76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0" y="5052060"/>
            <a:ext cx="4087368" cy="274320"/>
          </a:xfrm>
          <a:prstGeom prst="rect">
            <a:avLst/>
          </a:prstGeom>
          <a:solidFill>
            <a:srgbClr val="FC4C02"/>
          </a:solidFill>
        </p:spPr>
        <p:txBody>
          <a:bodyPr wrap="square" anchor="ctr">
            <a:noAutofit/>
          </a:bodyPr>
          <a:lstStyle/>
          <a:p>
            <a:r>
              <a:rPr sz="1440" b="0">
                <a:solidFill>
                  <a:srgbClr val="FFFFFF"/>
                </a:solidFill>
                <a:latin typeface="Roboto"/>
              </a:rPr>
              <a:t>Insights</a:t>
            </a:r>
          </a:p>
        </p:txBody>
      </p:sp>
      <p:pic>
        <p:nvPicPr>
          <p:cNvPr id="10" name="Picture 9" descr="resized_graph_2_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965960"/>
            <a:ext cx="4114800" cy="30861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5720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Mean over the last 4 months: 86.25</a:t>
            </a:r>
          </a:p>
        </p:txBody>
      </p:sp>
      <p:pic>
        <p:nvPicPr>
          <p:cNvPr id="12" name="Picture 11" descr="resized_graph_3_3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6800" y="1965960"/>
            <a:ext cx="4114800" cy="30861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6868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Mean over the last 4 months: 65.3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"/>
            <a:ext cx="685800" cy="685800"/>
          </a:xfrm>
          <a:prstGeom prst="rect">
            <a:avLst/>
          </a:prstGeom>
        </p:spPr>
      </p:pic>
      <p:pic>
        <p:nvPicPr>
          <p:cNvPr id="3" name="Picture 2" descr="did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7200" y="9144"/>
            <a:ext cx="1371600" cy="7715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88720" y="91440"/>
            <a:ext cx="9784080" cy="6858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FC4C02"/>
                </a:solidFill>
                <a:latin typeface="Roboto"/>
              </a:rPr>
              <a:t>MIXED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777240"/>
            <a:ext cx="12801600" cy="4572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000000"/>
                </a:solidFill>
                <a:latin typeface="Roboto"/>
              </a:rPr>
              <a:t>Action Title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234440"/>
            <a:ext cx="12801600" cy="36576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1800" b="0">
                <a:solidFill>
                  <a:srgbClr val="000000"/>
                </a:solidFill>
                <a:latin typeface="Roboto"/>
              </a:rPr>
              <a:t>Priority 3 - </a:t>
            </a:r>
          </a:p>
        </p:txBody>
      </p:sp>
      <p:pic>
        <p:nvPicPr>
          <p:cNvPr id="7" name="Picture 6" descr="resized_graph_1_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965960"/>
            <a:ext cx="4114800" cy="30861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Example text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0" y="5052060"/>
            <a:ext cx="4087368" cy="274320"/>
          </a:xfrm>
          <a:prstGeom prst="rect">
            <a:avLst/>
          </a:prstGeom>
          <a:solidFill>
            <a:srgbClr val="FC4C02"/>
          </a:solidFill>
        </p:spPr>
        <p:txBody>
          <a:bodyPr wrap="square" anchor="ctr">
            <a:noAutofit/>
          </a:bodyPr>
          <a:lstStyle/>
          <a:p>
            <a:r>
              <a:rPr sz="1440" b="0">
                <a:solidFill>
                  <a:srgbClr val="FFFFFF"/>
                </a:solidFill>
                <a:latin typeface="Roboto"/>
              </a:rPr>
              <a:t>Insights</a:t>
            </a:r>
          </a:p>
        </p:txBody>
      </p:sp>
      <p:pic>
        <p:nvPicPr>
          <p:cNvPr id="10" name="Picture 9" descr="resized_graph_2_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965960"/>
            <a:ext cx="4114800" cy="30861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5720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Example text</a:t>
            </a:r>
          </a:p>
        </p:txBody>
      </p:sp>
      <p:pic>
        <p:nvPicPr>
          <p:cNvPr id="12" name="Picture 11" descr="resized_graph_3_3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6800" y="1965960"/>
            <a:ext cx="4114800" cy="30861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6868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Example text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"/>
            <a:ext cx="685800" cy="685800"/>
          </a:xfrm>
          <a:prstGeom prst="rect">
            <a:avLst/>
          </a:prstGeom>
        </p:spPr>
      </p:pic>
      <p:pic>
        <p:nvPicPr>
          <p:cNvPr id="3" name="Picture 2" descr="did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7200" y="9144"/>
            <a:ext cx="1371600" cy="7715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88720" y="91440"/>
            <a:ext cx="9784080" cy="6858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FC4C02"/>
                </a:solidFill>
                <a:latin typeface="Roboto"/>
              </a:rPr>
              <a:t>SERVICE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777240"/>
            <a:ext cx="12801600" cy="4572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000000"/>
                </a:solidFill>
                <a:latin typeface="Roboto"/>
              </a:rPr>
              <a:t>Action Title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234440"/>
            <a:ext cx="12801600" cy="36576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1800" b="0">
                <a:solidFill>
                  <a:srgbClr val="000000"/>
                </a:solidFill>
                <a:latin typeface="Roboto"/>
              </a:rPr>
              <a:t>Priority 3 - </a:t>
            </a:r>
          </a:p>
        </p:txBody>
      </p:sp>
      <p:pic>
        <p:nvPicPr>
          <p:cNvPr id="7" name="Picture 6" descr="resized_graph_1_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3352" y="1965960"/>
            <a:ext cx="4114800" cy="30861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73352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Example text</a:t>
            </a:r>
          </a:p>
        </p:txBody>
      </p:sp>
      <p:pic>
        <p:nvPicPr>
          <p:cNvPr id="9" name="Picture 8" descr="resized_graph_2_2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1504" y="1965960"/>
            <a:ext cx="4114800" cy="30861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461504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Example text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"/>
            <a:ext cx="685800" cy="685800"/>
          </a:xfrm>
          <a:prstGeom prst="rect">
            <a:avLst/>
          </a:prstGeom>
        </p:spPr>
      </p:pic>
      <p:pic>
        <p:nvPicPr>
          <p:cNvPr id="3" name="Picture 2" descr="did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7200" y="9144"/>
            <a:ext cx="1371600" cy="7715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88720" y="91440"/>
            <a:ext cx="9784080" cy="6858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FC4C02"/>
                </a:solidFill>
                <a:latin typeface="Roboto"/>
              </a:rPr>
              <a:t>PERFORMANCE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777240"/>
            <a:ext cx="12801600" cy="4572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000000"/>
                </a:solidFill>
                <a:latin typeface="Roboto"/>
              </a:rPr>
              <a:t>Action Title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234440"/>
            <a:ext cx="12801600" cy="36576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1800" b="0">
                <a:solidFill>
                  <a:srgbClr val="000000"/>
                </a:solidFill>
                <a:latin typeface="Roboto"/>
              </a:rPr>
              <a:t>Priority 4 - </a:t>
            </a:r>
          </a:p>
        </p:txBody>
      </p:sp>
      <p:pic>
        <p:nvPicPr>
          <p:cNvPr id="7" name="Picture 6" descr="resized_graph_1_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965960"/>
            <a:ext cx="4114800" cy="30861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Mean over the last 4 months: 1.52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0" y="5052060"/>
            <a:ext cx="4087368" cy="274320"/>
          </a:xfrm>
          <a:prstGeom prst="rect">
            <a:avLst/>
          </a:prstGeom>
          <a:solidFill>
            <a:srgbClr val="FC4C02"/>
          </a:solidFill>
        </p:spPr>
        <p:txBody>
          <a:bodyPr wrap="square" anchor="ctr">
            <a:noAutofit/>
          </a:bodyPr>
          <a:lstStyle/>
          <a:p>
            <a:r>
              <a:rPr sz="1440" b="0">
                <a:solidFill>
                  <a:srgbClr val="FFFFFF"/>
                </a:solidFill>
                <a:latin typeface="Roboto"/>
              </a:rPr>
              <a:t>Insights</a:t>
            </a:r>
          </a:p>
        </p:txBody>
      </p:sp>
      <p:pic>
        <p:nvPicPr>
          <p:cNvPr id="10" name="Picture 9" descr="resized_graph_2_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965960"/>
            <a:ext cx="4114800" cy="30861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5720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Mean over the last 4 months: 97.25</a:t>
            </a:r>
          </a:p>
        </p:txBody>
      </p:sp>
      <p:pic>
        <p:nvPicPr>
          <p:cNvPr id="12" name="Picture 11" descr="resized_graph_3_3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6800" y="1965960"/>
            <a:ext cx="4114800" cy="30861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6868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Mean over the last 4 months: 146.52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"/>
            <a:ext cx="685800" cy="685800"/>
          </a:xfrm>
          <a:prstGeom prst="rect">
            <a:avLst/>
          </a:prstGeom>
        </p:spPr>
      </p:pic>
      <p:pic>
        <p:nvPicPr>
          <p:cNvPr id="3" name="Picture 2" descr="did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7200" y="9144"/>
            <a:ext cx="1371600" cy="7715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88720" y="91440"/>
            <a:ext cx="9784080" cy="6858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FC4C02"/>
                </a:solidFill>
                <a:latin typeface="Roboto"/>
              </a:rPr>
              <a:t>MIXED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777240"/>
            <a:ext cx="12801600" cy="4572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000000"/>
                </a:solidFill>
                <a:latin typeface="Roboto"/>
              </a:rPr>
              <a:t>Action Title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234440"/>
            <a:ext cx="12801600" cy="36576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1800" b="0">
                <a:solidFill>
                  <a:srgbClr val="000000"/>
                </a:solidFill>
                <a:latin typeface="Roboto"/>
              </a:rPr>
              <a:t>Priority 4 - </a:t>
            </a:r>
          </a:p>
        </p:txBody>
      </p:sp>
      <p:pic>
        <p:nvPicPr>
          <p:cNvPr id="7" name="Picture 6" descr="resized_graph_1_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965960"/>
            <a:ext cx="4114800" cy="30861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Example text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0" y="5052060"/>
            <a:ext cx="4087368" cy="274320"/>
          </a:xfrm>
          <a:prstGeom prst="rect">
            <a:avLst/>
          </a:prstGeom>
          <a:solidFill>
            <a:srgbClr val="FC4C02"/>
          </a:solidFill>
        </p:spPr>
        <p:txBody>
          <a:bodyPr wrap="square" anchor="ctr">
            <a:noAutofit/>
          </a:bodyPr>
          <a:lstStyle/>
          <a:p>
            <a:r>
              <a:rPr sz="1440" b="0">
                <a:solidFill>
                  <a:srgbClr val="FFFFFF"/>
                </a:solidFill>
                <a:latin typeface="Roboto"/>
              </a:rPr>
              <a:t>Insights</a:t>
            </a:r>
          </a:p>
        </p:txBody>
      </p:sp>
      <p:pic>
        <p:nvPicPr>
          <p:cNvPr id="10" name="Picture 9" descr="resized_graph_2_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965960"/>
            <a:ext cx="4114800" cy="30861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5720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Example text</a:t>
            </a:r>
          </a:p>
        </p:txBody>
      </p:sp>
      <p:pic>
        <p:nvPicPr>
          <p:cNvPr id="12" name="Picture 11" descr="resized_graph_3_3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6800" y="1965960"/>
            <a:ext cx="4114800" cy="30861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6868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Example text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"/>
            <a:ext cx="685800" cy="685800"/>
          </a:xfrm>
          <a:prstGeom prst="rect">
            <a:avLst/>
          </a:prstGeom>
        </p:spPr>
      </p:pic>
      <p:pic>
        <p:nvPicPr>
          <p:cNvPr id="3" name="Picture 2" descr="did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7200" y="9144"/>
            <a:ext cx="1371600" cy="7715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88720" y="91440"/>
            <a:ext cx="9784080" cy="6858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FC4C02"/>
                </a:solidFill>
                <a:latin typeface="Roboto"/>
              </a:rPr>
              <a:t>SERVICE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777240"/>
            <a:ext cx="12801600" cy="4572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000000"/>
                </a:solidFill>
                <a:latin typeface="Roboto"/>
              </a:rPr>
              <a:t>Action Title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234440"/>
            <a:ext cx="12801600" cy="36576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1800" b="0">
                <a:solidFill>
                  <a:srgbClr val="000000"/>
                </a:solidFill>
                <a:latin typeface="Roboto"/>
              </a:rPr>
              <a:t>Priority 4 - </a:t>
            </a:r>
          </a:p>
        </p:txBody>
      </p:sp>
      <p:pic>
        <p:nvPicPr>
          <p:cNvPr id="7" name="Picture 6" descr="resized_graph_1_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3352" y="1965960"/>
            <a:ext cx="4114800" cy="30861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73352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Example text</a:t>
            </a:r>
          </a:p>
        </p:txBody>
      </p:sp>
      <p:pic>
        <p:nvPicPr>
          <p:cNvPr id="9" name="Picture 8" descr="resized_graph_2_2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1504" y="1965960"/>
            <a:ext cx="4114800" cy="30861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461504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Example text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"/>
            <a:ext cx="685800" cy="685800"/>
          </a:xfrm>
          <a:prstGeom prst="rect">
            <a:avLst/>
          </a:prstGeom>
        </p:spPr>
      </p:pic>
      <p:pic>
        <p:nvPicPr>
          <p:cNvPr id="3" name="Picture 2" descr="did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7200" y="9144"/>
            <a:ext cx="1371600" cy="7715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88720" y="91440"/>
            <a:ext cx="9784080" cy="6858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FC4C02"/>
                </a:solidFill>
                <a:latin typeface="Roboto"/>
              </a:rPr>
              <a:t>PERFORMANCE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777240"/>
            <a:ext cx="12801600" cy="4572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000000"/>
                </a:solidFill>
                <a:latin typeface="Roboto"/>
              </a:rPr>
              <a:t>Action Title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234440"/>
            <a:ext cx="12801600" cy="36576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1800" b="0">
                <a:solidFill>
                  <a:srgbClr val="000000"/>
                </a:solidFill>
                <a:latin typeface="Roboto"/>
              </a:rPr>
              <a:t>Priority 5 - </a:t>
            </a:r>
          </a:p>
        </p:txBody>
      </p:sp>
      <p:pic>
        <p:nvPicPr>
          <p:cNvPr id="7" name="Picture 6" descr="resized_graph_1_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965960"/>
            <a:ext cx="4114800" cy="30861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Mean over the last 4 months: 0.32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0" y="5052060"/>
            <a:ext cx="4087368" cy="274320"/>
          </a:xfrm>
          <a:prstGeom prst="rect">
            <a:avLst/>
          </a:prstGeom>
          <a:solidFill>
            <a:srgbClr val="FC4C02"/>
          </a:solidFill>
        </p:spPr>
        <p:txBody>
          <a:bodyPr wrap="square" anchor="ctr">
            <a:noAutofit/>
          </a:bodyPr>
          <a:lstStyle/>
          <a:p>
            <a:r>
              <a:rPr sz="1440" b="0">
                <a:solidFill>
                  <a:srgbClr val="FFFFFF"/>
                </a:solidFill>
                <a:latin typeface="Roboto"/>
              </a:rPr>
              <a:t>Insights</a:t>
            </a:r>
          </a:p>
        </p:txBody>
      </p:sp>
      <p:pic>
        <p:nvPicPr>
          <p:cNvPr id="10" name="Picture 9" descr="resized_graph_2_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965960"/>
            <a:ext cx="4114800" cy="30861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5720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Mean over the last 4 months: 697.25</a:t>
            </a:r>
          </a:p>
        </p:txBody>
      </p:sp>
      <p:pic>
        <p:nvPicPr>
          <p:cNvPr id="12" name="Picture 11" descr="resized_graph_3_3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6800" y="1965960"/>
            <a:ext cx="4114800" cy="30861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6868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Mean over the last 4 months: 221.01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"/>
            <a:ext cx="685800" cy="685800"/>
          </a:xfrm>
          <a:prstGeom prst="rect">
            <a:avLst/>
          </a:prstGeom>
        </p:spPr>
      </p:pic>
      <p:pic>
        <p:nvPicPr>
          <p:cNvPr id="3" name="Picture 2" descr="did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7200" y="9144"/>
            <a:ext cx="1371600" cy="7715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88720" y="91440"/>
            <a:ext cx="9784080" cy="6858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FC4C02"/>
                </a:solidFill>
                <a:latin typeface="Roboto"/>
              </a:rPr>
              <a:t>MIXED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777240"/>
            <a:ext cx="12801600" cy="4572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000000"/>
                </a:solidFill>
                <a:latin typeface="Roboto"/>
              </a:rPr>
              <a:t>Action Title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234440"/>
            <a:ext cx="12801600" cy="36576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1800" b="0">
                <a:solidFill>
                  <a:srgbClr val="000000"/>
                </a:solidFill>
                <a:latin typeface="Roboto"/>
              </a:rPr>
              <a:t>Priority 5 - </a:t>
            </a:r>
          </a:p>
        </p:txBody>
      </p:sp>
      <p:pic>
        <p:nvPicPr>
          <p:cNvPr id="7" name="Picture 6" descr="resized_graph_1_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965960"/>
            <a:ext cx="4114800" cy="30861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Example text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0" y="5052060"/>
            <a:ext cx="4087368" cy="274320"/>
          </a:xfrm>
          <a:prstGeom prst="rect">
            <a:avLst/>
          </a:prstGeom>
          <a:solidFill>
            <a:srgbClr val="FC4C02"/>
          </a:solidFill>
        </p:spPr>
        <p:txBody>
          <a:bodyPr wrap="square" anchor="ctr">
            <a:noAutofit/>
          </a:bodyPr>
          <a:lstStyle/>
          <a:p>
            <a:r>
              <a:rPr sz="1440" b="0">
                <a:solidFill>
                  <a:srgbClr val="FFFFFF"/>
                </a:solidFill>
                <a:latin typeface="Roboto"/>
              </a:rPr>
              <a:t>Insights</a:t>
            </a:r>
          </a:p>
        </p:txBody>
      </p:sp>
      <p:pic>
        <p:nvPicPr>
          <p:cNvPr id="10" name="Picture 9" descr="resized_graph_2_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965960"/>
            <a:ext cx="4114800" cy="30861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5720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Example text</a:t>
            </a:r>
          </a:p>
        </p:txBody>
      </p:sp>
      <p:pic>
        <p:nvPicPr>
          <p:cNvPr id="12" name="Picture 11" descr="resized_graph_3_3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6800" y="1965960"/>
            <a:ext cx="4114800" cy="30861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6868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Example text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"/>
            <a:ext cx="685800" cy="685800"/>
          </a:xfrm>
          <a:prstGeom prst="rect">
            <a:avLst/>
          </a:prstGeom>
        </p:spPr>
      </p:pic>
      <p:pic>
        <p:nvPicPr>
          <p:cNvPr id="3" name="Picture 2" descr="did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7200" y="9144"/>
            <a:ext cx="1371600" cy="7715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88720" y="91440"/>
            <a:ext cx="9784080" cy="6858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FC4C02"/>
                </a:solidFill>
                <a:latin typeface="Roboto"/>
              </a:rPr>
              <a:t>SERVICE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777240"/>
            <a:ext cx="12801600" cy="4572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000000"/>
                </a:solidFill>
                <a:latin typeface="Roboto"/>
              </a:rPr>
              <a:t>Action Title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234440"/>
            <a:ext cx="12801600" cy="36576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1800" b="0">
                <a:solidFill>
                  <a:srgbClr val="000000"/>
                </a:solidFill>
                <a:latin typeface="Roboto"/>
              </a:rPr>
              <a:t>Priority 1 - </a:t>
            </a:r>
          </a:p>
        </p:txBody>
      </p:sp>
      <p:pic>
        <p:nvPicPr>
          <p:cNvPr id="7" name="Picture 6" descr="resized_graph_1_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3352" y="1965960"/>
            <a:ext cx="4114800" cy="30861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73352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Example text</a:t>
            </a:r>
          </a:p>
        </p:txBody>
      </p:sp>
      <p:pic>
        <p:nvPicPr>
          <p:cNvPr id="9" name="Picture 8" descr="resized_graph_2_2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1504" y="1965960"/>
            <a:ext cx="4114800" cy="30861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461504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Example text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"/>
            <a:ext cx="685800" cy="685800"/>
          </a:xfrm>
          <a:prstGeom prst="rect">
            <a:avLst/>
          </a:prstGeom>
        </p:spPr>
      </p:pic>
      <p:pic>
        <p:nvPicPr>
          <p:cNvPr id="3" name="Picture 2" descr="did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7200" y="9144"/>
            <a:ext cx="1371600" cy="7715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88720" y="91440"/>
            <a:ext cx="9784080" cy="6858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FC4C02"/>
                </a:solidFill>
                <a:latin typeface="Roboto"/>
              </a:rPr>
              <a:t>SERVICE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777240"/>
            <a:ext cx="12801600" cy="4572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000000"/>
                </a:solidFill>
                <a:latin typeface="Roboto"/>
              </a:rPr>
              <a:t>Action Title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234440"/>
            <a:ext cx="12801600" cy="36576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1800" b="0">
                <a:solidFill>
                  <a:srgbClr val="000000"/>
                </a:solidFill>
                <a:latin typeface="Roboto"/>
              </a:rPr>
              <a:t>Priority 5 - </a:t>
            </a:r>
          </a:p>
        </p:txBody>
      </p:sp>
      <p:pic>
        <p:nvPicPr>
          <p:cNvPr id="7" name="Picture 6" descr="resized_graph_1_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3352" y="1965960"/>
            <a:ext cx="4114800" cy="30861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73352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Example text</a:t>
            </a:r>
          </a:p>
        </p:txBody>
      </p:sp>
      <p:pic>
        <p:nvPicPr>
          <p:cNvPr id="9" name="Picture 8" descr="resized_graph_2_2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1504" y="1965960"/>
            <a:ext cx="4114800" cy="30861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461504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Example text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"/>
            <a:ext cx="685800" cy="685800"/>
          </a:xfrm>
          <a:prstGeom prst="rect">
            <a:avLst/>
          </a:prstGeom>
        </p:spPr>
      </p:pic>
      <p:pic>
        <p:nvPicPr>
          <p:cNvPr id="3" name="Picture 2" descr="did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7200" y="9144"/>
            <a:ext cx="1371600" cy="7715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88720" y="91440"/>
            <a:ext cx="9784080" cy="6858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FC4C02"/>
                </a:solidFill>
                <a:latin typeface="Roboto"/>
              </a:rPr>
              <a:t>PERFORMANCE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777240"/>
            <a:ext cx="12801600" cy="4572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000000"/>
                </a:solidFill>
                <a:latin typeface="Roboto"/>
              </a:rPr>
              <a:t>Action Title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234440"/>
            <a:ext cx="12801600" cy="36576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1800" b="0">
                <a:solidFill>
                  <a:srgbClr val="000000"/>
                </a:solidFill>
                <a:latin typeface="Roboto"/>
              </a:rPr>
              <a:t>Priority 1 - </a:t>
            </a:r>
          </a:p>
        </p:txBody>
      </p:sp>
      <p:pic>
        <p:nvPicPr>
          <p:cNvPr id="7" name="Picture 6" descr="resized_graph_1_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965960"/>
            <a:ext cx="4114800" cy="30861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Mean over the last 4 months: 14.3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0" y="5052060"/>
            <a:ext cx="4087368" cy="274320"/>
          </a:xfrm>
          <a:prstGeom prst="rect">
            <a:avLst/>
          </a:prstGeom>
          <a:solidFill>
            <a:srgbClr val="FC4C02"/>
          </a:solidFill>
        </p:spPr>
        <p:txBody>
          <a:bodyPr wrap="square" anchor="ctr">
            <a:noAutofit/>
          </a:bodyPr>
          <a:lstStyle/>
          <a:p>
            <a:r>
              <a:rPr sz="1440" b="0">
                <a:solidFill>
                  <a:srgbClr val="FFFFFF"/>
                </a:solidFill>
                <a:latin typeface="Roboto"/>
              </a:rPr>
              <a:t>Insights</a:t>
            </a:r>
          </a:p>
        </p:txBody>
      </p:sp>
      <p:pic>
        <p:nvPicPr>
          <p:cNvPr id="10" name="Picture 9" descr="resized_graph_2_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965960"/>
            <a:ext cx="4114800" cy="30861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5720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Mean over the last 4 months: 85.0</a:t>
            </a:r>
          </a:p>
        </p:txBody>
      </p:sp>
      <p:pic>
        <p:nvPicPr>
          <p:cNvPr id="12" name="Picture 11" descr="resized_graph_3_3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6800" y="1965960"/>
            <a:ext cx="4114800" cy="30861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6868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Mean over the last 4 months: 1211.36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"/>
            <a:ext cx="685800" cy="685800"/>
          </a:xfrm>
          <a:prstGeom prst="rect">
            <a:avLst/>
          </a:prstGeom>
        </p:spPr>
      </p:pic>
      <p:pic>
        <p:nvPicPr>
          <p:cNvPr id="3" name="Picture 2" descr="did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7200" y="9144"/>
            <a:ext cx="1371600" cy="7715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88720" y="91440"/>
            <a:ext cx="9784080" cy="6858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FC4C02"/>
                </a:solidFill>
                <a:latin typeface="Roboto"/>
              </a:rPr>
              <a:t>MIXED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777240"/>
            <a:ext cx="12801600" cy="4572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000000"/>
                </a:solidFill>
                <a:latin typeface="Roboto"/>
              </a:rPr>
              <a:t>Action Title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234440"/>
            <a:ext cx="12801600" cy="36576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1800" b="0">
                <a:solidFill>
                  <a:srgbClr val="000000"/>
                </a:solidFill>
                <a:latin typeface="Roboto"/>
              </a:rPr>
              <a:t>Priority 1 - </a:t>
            </a:r>
          </a:p>
        </p:txBody>
      </p:sp>
      <p:pic>
        <p:nvPicPr>
          <p:cNvPr id="7" name="Picture 6" descr="resized_graph_1_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965960"/>
            <a:ext cx="4114800" cy="30861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Example text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0" y="5052060"/>
            <a:ext cx="4087368" cy="274320"/>
          </a:xfrm>
          <a:prstGeom prst="rect">
            <a:avLst/>
          </a:prstGeom>
          <a:solidFill>
            <a:srgbClr val="FC4C02"/>
          </a:solidFill>
        </p:spPr>
        <p:txBody>
          <a:bodyPr wrap="square" anchor="ctr">
            <a:noAutofit/>
          </a:bodyPr>
          <a:lstStyle/>
          <a:p>
            <a:r>
              <a:rPr sz="1440" b="0">
                <a:solidFill>
                  <a:srgbClr val="FFFFFF"/>
                </a:solidFill>
                <a:latin typeface="Roboto"/>
              </a:rPr>
              <a:t>Insights</a:t>
            </a:r>
          </a:p>
        </p:txBody>
      </p:sp>
      <p:pic>
        <p:nvPicPr>
          <p:cNvPr id="10" name="Picture 9" descr="resized_graph_2_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965960"/>
            <a:ext cx="4114800" cy="30861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5720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Example text</a:t>
            </a:r>
          </a:p>
        </p:txBody>
      </p:sp>
      <p:pic>
        <p:nvPicPr>
          <p:cNvPr id="12" name="Picture 11" descr="resized_graph_3_3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6800" y="1965960"/>
            <a:ext cx="4114800" cy="30861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6868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Example text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"/>
            <a:ext cx="685800" cy="685800"/>
          </a:xfrm>
          <a:prstGeom prst="rect">
            <a:avLst/>
          </a:prstGeom>
        </p:spPr>
      </p:pic>
      <p:pic>
        <p:nvPicPr>
          <p:cNvPr id="3" name="Picture 2" descr="did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7200" y="9144"/>
            <a:ext cx="1371600" cy="7715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88720" y="91440"/>
            <a:ext cx="9784080" cy="6858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FC4C02"/>
                </a:solidFill>
                <a:latin typeface="Roboto"/>
              </a:rPr>
              <a:t>SERVICE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777240"/>
            <a:ext cx="12801600" cy="4572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000000"/>
                </a:solidFill>
                <a:latin typeface="Roboto"/>
              </a:rPr>
              <a:t>Action Title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234440"/>
            <a:ext cx="12801600" cy="36576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1800" b="0">
                <a:solidFill>
                  <a:srgbClr val="000000"/>
                </a:solidFill>
                <a:latin typeface="Roboto"/>
              </a:rPr>
              <a:t>Priority 1 - </a:t>
            </a:r>
          </a:p>
        </p:txBody>
      </p:sp>
      <p:pic>
        <p:nvPicPr>
          <p:cNvPr id="7" name="Picture 6" descr="resized_graph_1_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3352" y="1965960"/>
            <a:ext cx="4114800" cy="30861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73352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Example text</a:t>
            </a:r>
          </a:p>
        </p:txBody>
      </p:sp>
      <p:pic>
        <p:nvPicPr>
          <p:cNvPr id="9" name="Picture 8" descr="resized_graph_2_2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1504" y="1965960"/>
            <a:ext cx="4114800" cy="30861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461504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Example text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"/>
            <a:ext cx="685800" cy="685800"/>
          </a:xfrm>
          <a:prstGeom prst="rect">
            <a:avLst/>
          </a:prstGeom>
        </p:spPr>
      </p:pic>
      <p:pic>
        <p:nvPicPr>
          <p:cNvPr id="3" name="Picture 2" descr="did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7200" y="9144"/>
            <a:ext cx="1371600" cy="7715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88720" y="91440"/>
            <a:ext cx="9784080" cy="6858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FC4C02"/>
                </a:solidFill>
                <a:latin typeface="Roboto"/>
              </a:rPr>
              <a:t>PERFORMANCE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777240"/>
            <a:ext cx="12801600" cy="4572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000000"/>
                </a:solidFill>
                <a:latin typeface="Roboto"/>
              </a:rPr>
              <a:t>Action Title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234440"/>
            <a:ext cx="12801600" cy="36576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1800" b="0">
                <a:solidFill>
                  <a:srgbClr val="000000"/>
                </a:solidFill>
                <a:latin typeface="Roboto"/>
              </a:rPr>
              <a:t>Priority 2 - </a:t>
            </a:r>
          </a:p>
        </p:txBody>
      </p:sp>
      <p:pic>
        <p:nvPicPr>
          <p:cNvPr id="7" name="Picture 6" descr="resized_graph_1_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965960"/>
            <a:ext cx="4114800" cy="30861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Mean over the last 4 months: 3.11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0" y="5052060"/>
            <a:ext cx="4087368" cy="274320"/>
          </a:xfrm>
          <a:prstGeom prst="rect">
            <a:avLst/>
          </a:prstGeom>
          <a:solidFill>
            <a:srgbClr val="FC4C02"/>
          </a:solidFill>
        </p:spPr>
        <p:txBody>
          <a:bodyPr wrap="square" anchor="ctr">
            <a:noAutofit/>
          </a:bodyPr>
          <a:lstStyle/>
          <a:p>
            <a:r>
              <a:rPr sz="1440" b="0">
                <a:solidFill>
                  <a:srgbClr val="FFFFFF"/>
                </a:solidFill>
                <a:latin typeface="Roboto"/>
              </a:rPr>
              <a:t>Insights</a:t>
            </a:r>
          </a:p>
        </p:txBody>
      </p:sp>
      <p:pic>
        <p:nvPicPr>
          <p:cNvPr id="10" name="Picture 9" descr="resized_graph_2_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965960"/>
            <a:ext cx="4114800" cy="30861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5720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Mean over the last 4 months: 165.25</a:t>
            </a:r>
          </a:p>
        </p:txBody>
      </p:sp>
      <p:pic>
        <p:nvPicPr>
          <p:cNvPr id="12" name="Picture 11" descr="resized_graph_3_3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6800" y="1965960"/>
            <a:ext cx="4114800" cy="30861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6868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Mean over the last 4 months: 515.13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"/>
            <a:ext cx="685800" cy="685800"/>
          </a:xfrm>
          <a:prstGeom prst="rect">
            <a:avLst/>
          </a:prstGeom>
        </p:spPr>
      </p:pic>
      <p:pic>
        <p:nvPicPr>
          <p:cNvPr id="3" name="Picture 2" descr="did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7200" y="9144"/>
            <a:ext cx="1371600" cy="7715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88720" y="91440"/>
            <a:ext cx="9784080" cy="6858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FC4C02"/>
                </a:solidFill>
                <a:latin typeface="Roboto"/>
              </a:rPr>
              <a:t>MIXED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777240"/>
            <a:ext cx="12801600" cy="4572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000000"/>
                </a:solidFill>
                <a:latin typeface="Roboto"/>
              </a:rPr>
              <a:t>Action Title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234440"/>
            <a:ext cx="12801600" cy="36576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1800" b="0">
                <a:solidFill>
                  <a:srgbClr val="000000"/>
                </a:solidFill>
                <a:latin typeface="Roboto"/>
              </a:rPr>
              <a:t>Priority 2 - </a:t>
            </a:r>
          </a:p>
        </p:txBody>
      </p:sp>
      <p:pic>
        <p:nvPicPr>
          <p:cNvPr id="7" name="Picture 6" descr="resized_graph_1_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965960"/>
            <a:ext cx="4114800" cy="30861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Example text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0" y="5052060"/>
            <a:ext cx="4087368" cy="274320"/>
          </a:xfrm>
          <a:prstGeom prst="rect">
            <a:avLst/>
          </a:prstGeom>
          <a:solidFill>
            <a:srgbClr val="FC4C02"/>
          </a:solidFill>
        </p:spPr>
        <p:txBody>
          <a:bodyPr wrap="square" anchor="ctr">
            <a:noAutofit/>
          </a:bodyPr>
          <a:lstStyle/>
          <a:p>
            <a:r>
              <a:rPr sz="1440" b="0">
                <a:solidFill>
                  <a:srgbClr val="FFFFFF"/>
                </a:solidFill>
                <a:latin typeface="Roboto"/>
              </a:rPr>
              <a:t>Insights</a:t>
            </a:r>
          </a:p>
        </p:txBody>
      </p:sp>
      <p:pic>
        <p:nvPicPr>
          <p:cNvPr id="10" name="Picture 9" descr="resized_graph_2_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965960"/>
            <a:ext cx="4114800" cy="30861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5720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Example text</a:t>
            </a:r>
          </a:p>
        </p:txBody>
      </p:sp>
      <p:pic>
        <p:nvPicPr>
          <p:cNvPr id="12" name="Picture 11" descr="resized_graph_3_3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6800" y="1965960"/>
            <a:ext cx="4114800" cy="30861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6868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Example text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"/>
            <a:ext cx="685800" cy="685800"/>
          </a:xfrm>
          <a:prstGeom prst="rect">
            <a:avLst/>
          </a:prstGeom>
        </p:spPr>
      </p:pic>
      <p:pic>
        <p:nvPicPr>
          <p:cNvPr id="3" name="Picture 2" descr="did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7200" y="9144"/>
            <a:ext cx="1371600" cy="7715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88720" y="91440"/>
            <a:ext cx="9784080" cy="6858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FC4C02"/>
                </a:solidFill>
                <a:latin typeface="Roboto"/>
              </a:rPr>
              <a:t>SERVICE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777240"/>
            <a:ext cx="12801600" cy="4572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000000"/>
                </a:solidFill>
                <a:latin typeface="Roboto"/>
              </a:rPr>
              <a:t>Action Title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234440"/>
            <a:ext cx="12801600" cy="36576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1800" b="0">
                <a:solidFill>
                  <a:srgbClr val="000000"/>
                </a:solidFill>
                <a:latin typeface="Roboto"/>
              </a:rPr>
              <a:t>Priority 2 - </a:t>
            </a:r>
          </a:p>
        </p:txBody>
      </p:sp>
      <p:pic>
        <p:nvPicPr>
          <p:cNvPr id="7" name="Picture 6" descr="resized_graph_1_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3352" y="1965960"/>
            <a:ext cx="4114800" cy="30861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73352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Example text</a:t>
            </a:r>
          </a:p>
        </p:txBody>
      </p:sp>
      <p:pic>
        <p:nvPicPr>
          <p:cNvPr id="9" name="Picture 8" descr="resized_graph_2_2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1504" y="1965960"/>
            <a:ext cx="4114800" cy="30861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461504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Example text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"/>
            <a:ext cx="685800" cy="685800"/>
          </a:xfrm>
          <a:prstGeom prst="rect">
            <a:avLst/>
          </a:prstGeom>
        </p:spPr>
      </p:pic>
      <p:pic>
        <p:nvPicPr>
          <p:cNvPr id="3" name="Picture 2" descr="did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7200" y="9144"/>
            <a:ext cx="1371600" cy="7715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88720" y="91440"/>
            <a:ext cx="9784080" cy="6858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FC4C02"/>
                </a:solidFill>
                <a:latin typeface="Roboto"/>
              </a:rPr>
              <a:t>PERFORMANCE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777240"/>
            <a:ext cx="12801600" cy="4572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000000"/>
                </a:solidFill>
                <a:latin typeface="Roboto"/>
              </a:rPr>
              <a:t>Action Title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234440"/>
            <a:ext cx="12801600" cy="36576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1800" b="0">
                <a:solidFill>
                  <a:srgbClr val="000000"/>
                </a:solidFill>
                <a:latin typeface="Roboto"/>
              </a:rPr>
              <a:t>Priority 3 - </a:t>
            </a:r>
          </a:p>
        </p:txBody>
      </p:sp>
      <p:pic>
        <p:nvPicPr>
          <p:cNvPr id="7" name="Picture 6" descr="resized_graph_1_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965960"/>
            <a:ext cx="4114800" cy="30861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Mean over the last 4 months: 0.81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0" y="5052060"/>
            <a:ext cx="4087368" cy="274320"/>
          </a:xfrm>
          <a:prstGeom prst="rect">
            <a:avLst/>
          </a:prstGeom>
          <a:solidFill>
            <a:srgbClr val="FC4C02"/>
          </a:solidFill>
        </p:spPr>
        <p:txBody>
          <a:bodyPr wrap="square" anchor="ctr">
            <a:noAutofit/>
          </a:bodyPr>
          <a:lstStyle/>
          <a:p>
            <a:r>
              <a:rPr sz="1440" b="0">
                <a:solidFill>
                  <a:srgbClr val="FFFFFF"/>
                </a:solidFill>
                <a:latin typeface="Roboto"/>
              </a:rPr>
              <a:t>Insights</a:t>
            </a:r>
          </a:p>
        </p:txBody>
      </p:sp>
      <p:pic>
        <p:nvPicPr>
          <p:cNvPr id="10" name="Picture 9" descr="resized_graph_2_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965960"/>
            <a:ext cx="4114800" cy="30861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5720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Mean over the last 4 months: 105.25</a:t>
            </a:r>
          </a:p>
        </p:txBody>
      </p:sp>
      <p:pic>
        <p:nvPicPr>
          <p:cNvPr id="12" name="Picture 11" descr="resized_graph_3_3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6800" y="1965960"/>
            <a:ext cx="4114800" cy="30861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6868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Mean over the last 4 months: 64.88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"/>
            <a:ext cx="685800" cy="685800"/>
          </a:xfrm>
          <a:prstGeom prst="rect">
            <a:avLst/>
          </a:prstGeom>
        </p:spPr>
      </p:pic>
      <p:pic>
        <p:nvPicPr>
          <p:cNvPr id="3" name="Picture 2" descr="did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7200" y="9144"/>
            <a:ext cx="1371600" cy="7715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88720" y="91440"/>
            <a:ext cx="9784080" cy="6858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FC4C02"/>
                </a:solidFill>
                <a:latin typeface="Roboto"/>
              </a:rPr>
              <a:t>MIXED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777240"/>
            <a:ext cx="12801600" cy="4572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000000"/>
                </a:solidFill>
                <a:latin typeface="Roboto"/>
              </a:rPr>
              <a:t>Action Title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234440"/>
            <a:ext cx="12801600" cy="36576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1800" b="0">
                <a:solidFill>
                  <a:srgbClr val="000000"/>
                </a:solidFill>
                <a:latin typeface="Roboto"/>
              </a:rPr>
              <a:t>Priority 3 - </a:t>
            </a:r>
          </a:p>
        </p:txBody>
      </p:sp>
      <p:pic>
        <p:nvPicPr>
          <p:cNvPr id="7" name="Picture 6" descr="resized_graph_1_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965960"/>
            <a:ext cx="4114800" cy="30861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Example text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0" y="5052060"/>
            <a:ext cx="4087368" cy="274320"/>
          </a:xfrm>
          <a:prstGeom prst="rect">
            <a:avLst/>
          </a:prstGeom>
          <a:solidFill>
            <a:srgbClr val="FC4C02"/>
          </a:solidFill>
        </p:spPr>
        <p:txBody>
          <a:bodyPr wrap="square" anchor="ctr">
            <a:noAutofit/>
          </a:bodyPr>
          <a:lstStyle/>
          <a:p>
            <a:r>
              <a:rPr sz="1440" b="0">
                <a:solidFill>
                  <a:srgbClr val="FFFFFF"/>
                </a:solidFill>
                <a:latin typeface="Roboto"/>
              </a:rPr>
              <a:t>Insights</a:t>
            </a:r>
          </a:p>
        </p:txBody>
      </p:sp>
      <p:pic>
        <p:nvPicPr>
          <p:cNvPr id="10" name="Picture 9" descr="resized_graph_2_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965960"/>
            <a:ext cx="4114800" cy="30861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5720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Example text</a:t>
            </a:r>
          </a:p>
        </p:txBody>
      </p:sp>
      <p:pic>
        <p:nvPicPr>
          <p:cNvPr id="12" name="Picture 11" descr="resized_graph_3_3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6800" y="1965960"/>
            <a:ext cx="4114800" cy="30861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6868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Example text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"/>
            <a:ext cx="685800" cy="685800"/>
          </a:xfrm>
          <a:prstGeom prst="rect">
            <a:avLst/>
          </a:prstGeom>
        </p:spPr>
      </p:pic>
      <p:pic>
        <p:nvPicPr>
          <p:cNvPr id="3" name="Picture 2" descr="did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7200" y="9144"/>
            <a:ext cx="1371600" cy="7715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88720" y="91440"/>
            <a:ext cx="9784080" cy="6858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FC4C02"/>
                </a:solidFill>
                <a:latin typeface="Roboto"/>
              </a:rPr>
              <a:t>SERVICE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777240"/>
            <a:ext cx="12801600" cy="4572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000000"/>
                </a:solidFill>
                <a:latin typeface="Roboto"/>
              </a:rPr>
              <a:t>Action Title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234440"/>
            <a:ext cx="12801600" cy="36576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1800" b="0">
                <a:solidFill>
                  <a:srgbClr val="000000"/>
                </a:solidFill>
                <a:latin typeface="Roboto"/>
              </a:rPr>
              <a:t>Priority 3 - </a:t>
            </a:r>
          </a:p>
        </p:txBody>
      </p:sp>
      <p:pic>
        <p:nvPicPr>
          <p:cNvPr id="7" name="Picture 6" descr="resized_graph_1_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3352" y="1965960"/>
            <a:ext cx="4114800" cy="30861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73352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Example text</a:t>
            </a:r>
          </a:p>
        </p:txBody>
      </p:sp>
      <p:pic>
        <p:nvPicPr>
          <p:cNvPr id="9" name="Picture 8" descr="resized_graph_2_2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1504" y="1965960"/>
            <a:ext cx="4114800" cy="30861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461504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Example text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"/>
            <a:ext cx="685800" cy="685800"/>
          </a:xfrm>
          <a:prstGeom prst="rect">
            <a:avLst/>
          </a:prstGeom>
        </p:spPr>
      </p:pic>
      <p:pic>
        <p:nvPicPr>
          <p:cNvPr id="3" name="Picture 2" descr="did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7200" y="9144"/>
            <a:ext cx="1371600" cy="7715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88720" y="91440"/>
            <a:ext cx="9784080" cy="6858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FC4C02"/>
                </a:solidFill>
                <a:latin typeface="Roboto"/>
              </a:rPr>
              <a:t>PERFORMANCE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777240"/>
            <a:ext cx="12801600" cy="4572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000000"/>
                </a:solidFill>
                <a:latin typeface="Roboto"/>
              </a:rPr>
              <a:t>Action Title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234440"/>
            <a:ext cx="12801600" cy="36576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1800" b="0">
                <a:solidFill>
                  <a:srgbClr val="000000"/>
                </a:solidFill>
                <a:latin typeface="Roboto"/>
              </a:rPr>
              <a:t>Priority 2 - </a:t>
            </a:r>
          </a:p>
        </p:txBody>
      </p:sp>
      <p:pic>
        <p:nvPicPr>
          <p:cNvPr id="7" name="Picture 6" descr="resized_graph_1_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965960"/>
            <a:ext cx="4114800" cy="30861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Mean over the last 4 months: 4.78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0" y="5052060"/>
            <a:ext cx="4087368" cy="274320"/>
          </a:xfrm>
          <a:prstGeom prst="rect">
            <a:avLst/>
          </a:prstGeom>
          <a:solidFill>
            <a:srgbClr val="FC4C02"/>
          </a:solidFill>
        </p:spPr>
        <p:txBody>
          <a:bodyPr wrap="square" anchor="ctr">
            <a:noAutofit/>
          </a:bodyPr>
          <a:lstStyle/>
          <a:p>
            <a:r>
              <a:rPr sz="1440" b="0">
                <a:solidFill>
                  <a:srgbClr val="FFFFFF"/>
                </a:solidFill>
                <a:latin typeface="Roboto"/>
              </a:rPr>
              <a:t>Insights</a:t>
            </a:r>
          </a:p>
        </p:txBody>
      </p:sp>
      <p:pic>
        <p:nvPicPr>
          <p:cNvPr id="10" name="Picture 9" descr="resized_graph_2_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965960"/>
            <a:ext cx="4114800" cy="30861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5720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Mean over the last 4 months: 921.25</a:t>
            </a:r>
          </a:p>
        </p:txBody>
      </p:sp>
      <p:pic>
        <p:nvPicPr>
          <p:cNvPr id="12" name="Picture 11" descr="resized_graph_3_3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6800" y="1965960"/>
            <a:ext cx="4114800" cy="30861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6868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Mean over the last 4 months: 4424.82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"/>
            <a:ext cx="685800" cy="685800"/>
          </a:xfrm>
          <a:prstGeom prst="rect">
            <a:avLst/>
          </a:prstGeom>
        </p:spPr>
      </p:pic>
      <p:pic>
        <p:nvPicPr>
          <p:cNvPr id="3" name="Picture 2" descr="did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7200" y="9144"/>
            <a:ext cx="1371600" cy="7715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88720" y="91440"/>
            <a:ext cx="9784080" cy="6858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FC4C02"/>
                </a:solidFill>
                <a:latin typeface="Roboto"/>
              </a:rPr>
              <a:t>PERFORMANCE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777240"/>
            <a:ext cx="12801600" cy="4572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000000"/>
                </a:solidFill>
                <a:latin typeface="Roboto"/>
              </a:rPr>
              <a:t>Action Title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234440"/>
            <a:ext cx="12801600" cy="36576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1800" b="0">
                <a:solidFill>
                  <a:srgbClr val="000000"/>
                </a:solidFill>
                <a:latin typeface="Roboto"/>
              </a:rPr>
              <a:t>Priority 4 - </a:t>
            </a:r>
          </a:p>
        </p:txBody>
      </p:sp>
      <p:pic>
        <p:nvPicPr>
          <p:cNvPr id="7" name="Picture 6" descr="resized_graph_1_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965960"/>
            <a:ext cx="4114800" cy="30861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Mean over the last 4 months: 1.69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0" y="5052060"/>
            <a:ext cx="4087368" cy="274320"/>
          </a:xfrm>
          <a:prstGeom prst="rect">
            <a:avLst/>
          </a:prstGeom>
          <a:solidFill>
            <a:srgbClr val="FC4C02"/>
          </a:solidFill>
        </p:spPr>
        <p:txBody>
          <a:bodyPr wrap="square" anchor="ctr">
            <a:noAutofit/>
          </a:bodyPr>
          <a:lstStyle/>
          <a:p>
            <a:r>
              <a:rPr sz="1440" b="0">
                <a:solidFill>
                  <a:srgbClr val="FFFFFF"/>
                </a:solidFill>
                <a:latin typeface="Roboto"/>
              </a:rPr>
              <a:t>Insights</a:t>
            </a:r>
          </a:p>
        </p:txBody>
      </p:sp>
      <p:pic>
        <p:nvPicPr>
          <p:cNvPr id="10" name="Picture 9" descr="resized_graph_2_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965960"/>
            <a:ext cx="4114800" cy="30861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5720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Mean over the last 4 months: 136.5</a:t>
            </a:r>
          </a:p>
        </p:txBody>
      </p:sp>
      <p:pic>
        <p:nvPicPr>
          <p:cNvPr id="12" name="Picture 11" descr="resized_graph_3_3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6800" y="1965960"/>
            <a:ext cx="4114800" cy="30861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6868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Mean over the last 4 months: 235.02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"/>
            <a:ext cx="685800" cy="685800"/>
          </a:xfrm>
          <a:prstGeom prst="rect">
            <a:avLst/>
          </a:prstGeom>
        </p:spPr>
      </p:pic>
      <p:pic>
        <p:nvPicPr>
          <p:cNvPr id="3" name="Picture 2" descr="did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7200" y="9144"/>
            <a:ext cx="1371600" cy="7715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88720" y="91440"/>
            <a:ext cx="9784080" cy="6858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FC4C02"/>
                </a:solidFill>
                <a:latin typeface="Roboto"/>
              </a:rPr>
              <a:t>MIXED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777240"/>
            <a:ext cx="12801600" cy="4572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000000"/>
                </a:solidFill>
                <a:latin typeface="Roboto"/>
              </a:rPr>
              <a:t>Action Title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234440"/>
            <a:ext cx="12801600" cy="36576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1800" b="0">
                <a:solidFill>
                  <a:srgbClr val="000000"/>
                </a:solidFill>
                <a:latin typeface="Roboto"/>
              </a:rPr>
              <a:t>Priority 4 - </a:t>
            </a:r>
          </a:p>
        </p:txBody>
      </p:sp>
      <p:pic>
        <p:nvPicPr>
          <p:cNvPr id="7" name="Picture 6" descr="resized_graph_1_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965960"/>
            <a:ext cx="4114800" cy="30861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Example text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0" y="5052060"/>
            <a:ext cx="4087368" cy="274320"/>
          </a:xfrm>
          <a:prstGeom prst="rect">
            <a:avLst/>
          </a:prstGeom>
          <a:solidFill>
            <a:srgbClr val="FC4C02"/>
          </a:solidFill>
        </p:spPr>
        <p:txBody>
          <a:bodyPr wrap="square" anchor="ctr">
            <a:noAutofit/>
          </a:bodyPr>
          <a:lstStyle/>
          <a:p>
            <a:r>
              <a:rPr sz="1440" b="0">
                <a:solidFill>
                  <a:srgbClr val="FFFFFF"/>
                </a:solidFill>
                <a:latin typeface="Roboto"/>
              </a:rPr>
              <a:t>Insights</a:t>
            </a:r>
          </a:p>
        </p:txBody>
      </p:sp>
      <p:pic>
        <p:nvPicPr>
          <p:cNvPr id="10" name="Picture 9" descr="resized_graph_2_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965960"/>
            <a:ext cx="4114800" cy="30861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5720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Example text</a:t>
            </a:r>
          </a:p>
        </p:txBody>
      </p:sp>
      <p:pic>
        <p:nvPicPr>
          <p:cNvPr id="12" name="Picture 11" descr="resized_graph_3_3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6800" y="1965960"/>
            <a:ext cx="4114800" cy="30861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6868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Example text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"/>
            <a:ext cx="685800" cy="685800"/>
          </a:xfrm>
          <a:prstGeom prst="rect">
            <a:avLst/>
          </a:prstGeom>
        </p:spPr>
      </p:pic>
      <p:pic>
        <p:nvPicPr>
          <p:cNvPr id="3" name="Picture 2" descr="did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7200" y="9144"/>
            <a:ext cx="1371600" cy="7715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88720" y="91440"/>
            <a:ext cx="9784080" cy="6858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FC4C02"/>
                </a:solidFill>
                <a:latin typeface="Roboto"/>
              </a:rPr>
              <a:t>SERVICE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777240"/>
            <a:ext cx="12801600" cy="4572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000000"/>
                </a:solidFill>
                <a:latin typeface="Roboto"/>
              </a:rPr>
              <a:t>Action Title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234440"/>
            <a:ext cx="12801600" cy="36576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1800" b="0">
                <a:solidFill>
                  <a:srgbClr val="000000"/>
                </a:solidFill>
                <a:latin typeface="Roboto"/>
              </a:rPr>
              <a:t>Priority 4 - </a:t>
            </a:r>
          </a:p>
        </p:txBody>
      </p:sp>
      <p:pic>
        <p:nvPicPr>
          <p:cNvPr id="7" name="Picture 6" descr="resized_graph_1_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3352" y="1965960"/>
            <a:ext cx="4114800" cy="30861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73352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Example text</a:t>
            </a:r>
          </a:p>
        </p:txBody>
      </p:sp>
      <p:pic>
        <p:nvPicPr>
          <p:cNvPr id="9" name="Picture 8" descr="resized_graph_2_2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1504" y="1965960"/>
            <a:ext cx="4114800" cy="30861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461504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Example text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"/>
            <a:ext cx="685800" cy="685800"/>
          </a:xfrm>
          <a:prstGeom prst="rect">
            <a:avLst/>
          </a:prstGeom>
        </p:spPr>
      </p:pic>
      <p:pic>
        <p:nvPicPr>
          <p:cNvPr id="3" name="Picture 2" descr="did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7200" y="9144"/>
            <a:ext cx="1371600" cy="7715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88720" y="91440"/>
            <a:ext cx="9784080" cy="6858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FC4C02"/>
                </a:solidFill>
                <a:latin typeface="Roboto"/>
              </a:rPr>
              <a:t>PERFORMANCE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777240"/>
            <a:ext cx="12801600" cy="4572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000000"/>
                </a:solidFill>
                <a:latin typeface="Roboto"/>
              </a:rPr>
              <a:t>Action Title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234440"/>
            <a:ext cx="12801600" cy="36576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1800" b="0">
                <a:solidFill>
                  <a:srgbClr val="000000"/>
                </a:solidFill>
                <a:latin typeface="Roboto"/>
              </a:rPr>
              <a:t>Priority 5 - </a:t>
            </a:r>
          </a:p>
        </p:txBody>
      </p:sp>
      <p:pic>
        <p:nvPicPr>
          <p:cNvPr id="7" name="Picture 6" descr="resized_graph_1_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965960"/>
            <a:ext cx="4114800" cy="30861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Mean over the last 4 months: 0.35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0" y="5052060"/>
            <a:ext cx="4087368" cy="274320"/>
          </a:xfrm>
          <a:prstGeom prst="rect">
            <a:avLst/>
          </a:prstGeom>
          <a:solidFill>
            <a:srgbClr val="FC4C02"/>
          </a:solidFill>
        </p:spPr>
        <p:txBody>
          <a:bodyPr wrap="square" anchor="ctr">
            <a:noAutofit/>
          </a:bodyPr>
          <a:lstStyle/>
          <a:p>
            <a:r>
              <a:rPr sz="1440" b="0">
                <a:solidFill>
                  <a:srgbClr val="FFFFFF"/>
                </a:solidFill>
                <a:latin typeface="Roboto"/>
              </a:rPr>
              <a:t>Insights</a:t>
            </a:r>
          </a:p>
        </p:txBody>
      </p:sp>
      <p:pic>
        <p:nvPicPr>
          <p:cNvPr id="10" name="Picture 9" descr="resized_graph_2_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965960"/>
            <a:ext cx="4114800" cy="30861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5720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Mean over the last 4 months: 436.25</a:t>
            </a:r>
          </a:p>
        </p:txBody>
      </p:sp>
      <p:pic>
        <p:nvPicPr>
          <p:cNvPr id="12" name="Picture 11" descr="resized_graph_3_3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6800" y="1965960"/>
            <a:ext cx="4114800" cy="30861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6868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Mean over the last 4 months: 154.49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"/>
            <a:ext cx="685800" cy="685800"/>
          </a:xfrm>
          <a:prstGeom prst="rect">
            <a:avLst/>
          </a:prstGeom>
        </p:spPr>
      </p:pic>
      <p:pic>
        <p:nvPicPr>
          <p:cNvPr id="3" name="Picture 2" descr="did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7200" y="9144"/>
            <a:ext cx="1371600" cy="7715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88720" y="91440"/>
            <a:ext cx="9784080" cy="6858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FC4C02"/>
                </a:solidFill>
                <a:latin typeface="Roboto"/>
              </a:rPr>
              <a:t>MIXED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777240"/>
            <a:ext cx="12801600" cy="4572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000000"/>
                </a:solidFill>
                <a:latin typeface="Roboto"/>
              </a:rPr>
              <a:t>Action Title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234440"/>
            <a:ext cx="12801600" cy="36576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1800" b="0">
                <a:solidFill>
                  <a:srgbClr val="000000"/>
                </a:solidFill>
                <a:latin typeface="Roboto"/>
              </a:rPr>
              <a:t>Priority 5 - </a:t>
            </a:r>
          </a:p>
        </p:txBody>
      </p:sp>
      <p:pic>
        <p:nvPicPr>
          <p:cNvPr id="7" name="Picture 6" descr="resized_graph_1_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965960"/>
            <a:ext cx="4114800" cy="30861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Example text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0" y="5052060"/>
            <a:ext cx="4087368" cy="274320"/>
          </a:xfrm>
          <a:prstGeom prst="rect">
            <a:avLst/>
          </a:prstGeom>
          <a:solidFill>
            <a:srgbClr val="FC4C02"/>
          </a:solidFill>
        </p:spPr>
        <p:txBody>
          <a:bodyPr wrap="square" anchor="ctr">
            <a:noAutofit/>
          </a:bodyPr>
          <a:lstStyle/>
          <a:p>
            <a:r>
              <a:rPr sz="1440" b="0">
                <a:solidFill>
                  <a:srgbClr val="FFFFFF"/>
                </a:solidFill>
                <a:latin typeface="Roboto"/>
              </a:rPr>
              <a:t>Insights</a:t>
            </a:r>
          </a:p>
        </p:txBody>
      </p:sp>
      <p:pic>
        <p:nvPicPr>
          <p:cNvPr id="10" name="Picture 9" descr="resized_graph_2_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965960"/>
            <a:ext cx="4114800" cy="30861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5720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Example text</a:t>
            </a:r>
          </a:p>
        </p:txBody>
      </p:sp>
      <p:pic>
        <p:nvPicPr>
          <p:cNvPr id="12" name="Picture 11" descr="resized_graph_3_3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6800" y="1965960"/>
            <a:ext cx="4114800" cy="30861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6868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Example text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"/>
            <a:ext cx="685800" cy="685800"/>
          </a:xfrm>
          <a:prstGeom prst="rect">
            <a:avLst/>
          </a:prstGeom>
        </p:spPr>
      </p:pic>
      <p:pic>
        <p:nvPicPr>
          <p:cNvPr id="3" name="Picture 2" descr="did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7200" y="9144"/>
            <a:ext cx="1371600" cy="7715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88720" y="91440"/>
            <a:ext cx="9784080" cy="6858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FC4C02"/>
                </a:solidFill>
                <a:latin typeface="Roboto"/>
              </a:rPr>
              <a:t>SERVICE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777240"/>
            <a:ext cx="12801600" cy="4572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000000"/>
                </a:solidFill>
                <a:latin typeface="Roboto"/>
              </a:rPr>
              <a:t>Action Title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234440"/>
            <a:ext cx="12801600" cy="36576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1800" b="0">
                <a:solidFill>
                  <a:srgbClr val="000000"/>
                </a:solidFill>
                <a:latin typeface="Roboto"/>
              </a:rPr>
              <a:t>Priority 5 - </a:t>
            </a:r>
          </a:p>
        </p:txBody>
      </p:sp>
      <p:pic>
        <p:nvPicPr>
          <p:cNvPr id="7" name="Picture 6" descr="resized_graph_1_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3352" y="1965960"/>
            <a:ext cx="4114800" cy="30861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73352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Example text</a:t>
            </a:r>
          </a:p>
        </p:txBody>
      </p:sp>
      <p:pic>
        <p:nvPicPr>
          <p:cNvPr id="9" name="Picture 8" descr="resized_graph_2_2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1504" y="1965960"/>
            <a:ext cx="4114800" cy="30861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461504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Example text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"/>
            <a:ext cx="685800" cy="685800"/>
          </a:xfrm>
          <a:prstGeom prst="rect">
            <a:avLst/>
          </a:prstGeom>
        </p:spPr>
      </p:pic>
      <p:pic>
        <p:nvPicPr>
          <p:cNvPr id="3" name="Picture 2" descr="did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7200" y="9144"/>
            <a:ext cx="1371600" cy="7715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88720" y="91440"/>
            <a:ext cx="9784080" cy="6858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FC4C02"/>
                </a:solidFill>
                <a:latin typeface="Roboto"/>
              </a:rPr>
              <a:t>MIXED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777240"/>
            <a:ext cx="12801600" cy="4572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000000"/>
                </a:solidFill>
                <a:latin typeface="Roboto"/>
              </a:rPr>
              <a:t>Action Title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234440"/>
            <a:ext cx="12801600" cy="36576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1800" b="0">
                <a:solidFill>
                  <a:srgbClr val="000000"/>
                </a:solidFill>
                <a:latin typeface="Roboto"/>
              </a:rPr>
              <a:t>Priority 2 - </a:t>
            </a:r>
          </a:p>
        </p:txBody>
      </p:sp>
      <p:pic>
        <p:nvPicPr>
          <p:cNvPr id="7" name="Picture 6" descr="resized_graph_1_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965960"/>
            <a:ext cx="4114800" cy="30861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Example text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0" y="5052060"/>
            <a:ext cx="4087368" cy="274320"/>
          </a:xfrm>
          <a:prstGeom prst="rect">
            <a:avLst/>
          </a:prstGeom>
          <a:solidFill>
            <a:srgbClr val="FC4C02"/>
          </a:solidFill>
        </p:spPr>
        <p:txBody>
          <a:bodyPr wrap="square" anchor="ctr">
            <a:noAutofit/>
          </a:bodyPr>
          <a:lstStyle/>
          <a:p>
            <a:r>
              <a:rPr sz="1440" b="0">
                <a:solidFill>
                  <a:srgbClr val="FFFFFF"/>
                </a:solidFill>
                <a:latin typeface="Roboto"/>
              </a:rPr>
              <a:t>Insights</a:t>
            </a:r>
          </a:p>
        </p:txBody>
      </p:sp>
      <p:pic>
        <p:nvPicPr>
          <p:cNvPr id="10" name="Picture 9" descr="resized_graph_2_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965960"/>
            <a:ext cx="4114800" cy="30861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5720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Example text</a:t>
            </a:r>
          </a:p>
        </p:txBody>
      </p:sp>
      <p:pic>
        <p:nvPicPr>
          <p:cNvPr id="12" name="Picture 11" descr="resized_graph_3_3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6800" y="1965960"/>
            <a:ext cx="4114800" cy="30861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6868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Example text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"/>
            <a:ext cx="685800" cy="685800"/>
          </a:xfrm>
          <a:prstGeom prst="rect">
            <a:avLst/>
          </a:prstGeom>
        </p:spPr>
      </p:pic>
      <p:pic>
        <p:nvPicPr>
          <p:cNvPr id="3" name="Picture 2" descr="did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7200" y="9144"/>
            <a:ext cx="1371600" cy="7715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88720" y="91440"/>
            <a:ext cx="9784080" cy="6858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FC4C02"/>
                </a:solidFill>
                <a:latin typeface="Roboto"/>
              </a:rPr>
              <a:t>SERVICE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777240"/>
            <a:ext cx="12801600" cy="4572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000000"/>
                </a:solidFill>
                <a:latin typeface="Roboto"/>
              </a:rPr>
              <a:t>Action Title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234440"/>
            <a:ext cx="12801600" cy="36576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1800" b="0">
                <a:solidFill>
                  <a:srgbClr val="000000"/>
                </a:solidFill>
                <a:latin typeface="Roboto"/>
              </a:rPr>
              <a:t>Priority 2 - </a:t>
            </a:r>
          </a:p>
        </p:txBody>
      </p:sp>
      <p:pic>
        <p:nvPicPr>
          <p:cNvPr id="7" name="Picture 6" descr="resized_graph_1_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3352" y="1965960"/>
            <a:ext cx="4114800" cy="30861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73352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Example text</a:t>
            </a:r>
          </a:p>
        </p:txBody>
      </p:sp>
      <p:pic>
        <p:nvPicPr>
          <p:cNvPr id="9" name="Picture 8" descr="resized_graph_2_2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1504" y="1965960"/>
            <a:ext cx="4114800" cy="30861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461504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Example text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"/>
            <a:ext cx="685800" cy="685800"/>
          </a:xfrm>
          <a:prstGeom prst="rect">
            <a:avLst/>
          </a:prstGeom>
        </p:spPr>
      </p:pic>
      <p:pic>
        <p:nvPicPr>
          <p:cNvPr id="3" name="Picture 2" descr="did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7200" y="9144"/>
            <a:ext cx="1371600" cy="7715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88720" y="91440"/>
            <a:ext cx="9784080" cy="6858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FC4C02"/>
                </a:solidFill>
                <a:latin typeface="Roboto"/>
              </a:rPr>
              <a:t>PERFORMANCE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777240"/>
            <a:ext cx="12801600" cy="4572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000000"/>
                </a:solidFill>
                <a:latin typeface="Roboto"/>
              </a:rPr>
              <a:t>Action Title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234440"/>
            <a:ext cx="12801600" cy="36576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1800" b="0">
                <a:solidFill>
                  <a:srgbClr val="000000"/>
                </a:solidFill>
                <a:latin typeface="Roboto"/>
              </a:rPr>
              <a:t>Priority 3 - </a:t>
            </a:r>
          </a:p>
        </p:txBody>
      </p:sp>
      <p:pic>
        <p:nvPicPr>
          <p:cNvPr id="7" name="Picture 6" descr="resized_graph_1_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965960"/>
            <a:ext cx="4114800" cy="30861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Mean over the last 4 months: 2.14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0" y="5052060"/>
            <a:ext cx="4087368" cy="274320"/>
          </a:xfrm>
          <a:prstGeom prst="rect">
            <a:avLst/>
          </a:prstGeom>
          <a:solidFill>
            <a:srgbClr val="FC4C02"/>
          </a:solidFill>
        </p:spPr>
        <p:txBody>
          <a:bodyPr wrap="square" anchor="ctr">
            <a:noAutofit/>
          </a:bodyPr>
          <a:lstStyle/>
          <a:p>
            <a:r>
              <a:rPr sz="1440" b="0">
                <a:solidFill>
                  <a:srgbClr val="FFFFFF"/>
                </a:solidFill>
                <a:latin typeface="Roboto"/>
              </a:rPr>
              <a:t>Insights</a:t>
            </a:r>
          </a:p>
        </p:txBody>
      </p:sp>
      <p:pic>
        <p:nvPicPr>
          <p:cNvPr id="10" name="Picture 9" descr="resized_graph_2_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965960"/>
            <a:ext cx="4114800" cy="30861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5720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Mean over the last 4 months: 195.5</a:t>
            </a:r>
          </a:p>
        </p:txBody>
      </p:sp>
      <p:pic>
        <p:nvPicPr>
          <p:cNvPr id="12" name="Picture 11" descr="resized_graph_3_3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6800" y="1965960"/>
            <a:ext cx="4114800" cy="30861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6868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Mean over the last 4 months: 423.48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"/>
            <a:ext cx="685800" cy="685800"/>
          </a:xfrm>
          <a:prstGeom prst="rect">
            <a:avLst/>
          </a:prstGeom>
        </p:spPr>
      </p:pic>
      <p:pic>
        <p:nvPicPr>
          <p:cNvPr id="3" name="Picture 2" descr="did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7200" y="9144"/>
            <a:ext cx="1371600" cy="7715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88720" y="91440"/>
            <a:ext cx="9784080" cy="6858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FC4C02"/>
                </a:solidFill>
                <a:latin typeface="Roboto"/>
              </a:rPr>
              <a:t>MIXED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777240"/>
            <a:ext cx="12801600" cy="4572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000000"/>
                </a:solidFill>
                <a:latin typeface="Roboto"/>
              </a:rPr>
              <a:t>Action Title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234440"/>
            <a:ext cx="12801600" cy="36576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1800" b="0">
                <a:solidFill>
                  <a:srgbClr val="000000"/>
                </a:solidFill>
                <a:latin typeface="Roboto"/>
              </a:rPr>
              <a:t>Priority 3 - </a:t>
            </a:r>
          </a:p>
        </p:txBody>
      </p:sp>
      <p:pic>
        <p:nvPicPr>
          <p:cNvPr id="7" name="Picture 6" descr="resized_graph_1_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965960"/>
            <a:ext cx="4114800" cy="30861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Example text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0" y="5052060"/>
            <a:ext cx="4087368" cy="274320"/>
          </a:xfrm>
          <a:prstGeom prst="rect">
            <a:avLst/>
          </a:prstGeom>
          <a:solidFill>
            <a:srgbClr val="FC4C02"/>
          </a:solidFill>
        </p:spPr>
        <p:txBody>
          <a:bodyPr wrap="square" anchor="ctr">
            <a:noAutofit/>
          </a:bodyPr>
          <a:lstStyle/>
          <a:p>
            <a:r>
              <a:rPr sz="1440" b="0">
                <a:solidFill>
                  <a:srgbClr val="FFFFFF"/>
                </a:solidFill>
                <a:latin typeface="Roboto"/>
              </a:rPr>
              <a:t>Insights</a:t>
            </a:r>
          </a:p>
        </p:txBody>
      </p:sp>
      <p:pic>
        <p:nvPicPr>
          <p:cNvPr id="10" name="Picture 9" descr="resized_graph_2_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965960"/>
            <a:ext cx="4114800" cy="30861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5720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Example text</a:t>
            </a:r>
          </a:p>
        </p:txBody>
      </p:sp>
      <p:pic>
        <p:nvPicPr>
          <p:cNvPr id="12" name="Picture 11" descr="resized_graph_3_3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6800" y="1965960"/>
            <a:ext cx="4114800" cy="30861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6868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Example text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"/>
            <a:ext cx="685800" cy="685800"/>
          </a:xfrm>
          <a:prstGeom prst="rect">
            <a:avLst/>
          </a:prstGeom>
        </p:spPr>
      </p:pic>
      <p:pic>
        <p:nvPicPr>
          <p:cNvPr id="3" name="Picture 2" descr="did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7200" y="9144"/>
            <a:ext cx="1371600" cy="7715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88720" y="91440"/>
            <a:ext cx="9784080" cy="6858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FC4C02"/>
                </a:solidFill>
                <a:latin typeface="Roboto"/>
              </a:rPr>
              <a:t>SERVICE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777240"/>
            <a:ext cx="12801600" cy="4572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000000"/>
                </a:solidFill>
                <a:latin typeface="Roboto"/>
              </a:rPr>
              <a:t>Action Title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234440"/>
            <a:ext cx="12801600" cy="36576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1800" b="0">
                <a:solidFill>
                  <a:srgbClr val="000000"/>
                </a:solidFill>
                <a:latin typeface="Roboto"/>
              </a:rPr>
              <a:t>Priority 3 - </a:t>
            </a:r>
          </a:p>
        </p:txBody>
      </p:sp>
      <p:pic>
        <p:nvPicPr>
          <p:cNvPr id="7" name="Picture 6" descr="resized_graph_1_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3352" y="1965960"/>
            <a:ext cx="4114800" cy="30861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73352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Example text</a:t>
            </a:r>
          </a:p>
        </p:txBody>
      </p:sp>
      <p:pic>
        <p:nvPicPr>
          <p:cNvPr id="9" name="Picture 8" descr="resized_graph_2_2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1504" y="1965960"/>
            <a:ext cx="4114800" cy="30861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461504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Example text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